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handoutMasterIdLst>
    <p:handoutMasterId r:id="rId32"/>
  </p:handoutMasterIdLst>
  <p:sldIdLst>
    <p:sldId id="256" r:id="rId2"/>
    <p:sldId id="296" r:id="rId3"/>
    <p:sldId id="257" r:id="rId4"/>
    <p:sldId id="288" r:id="rId5"/>
    <p:sldId id="301" r:id="rId6"/>
    <p:sldId id="271" r:id="rId7"/>
    <p:sldId id="272" r:id="rId8"/>
    <p:sldId id="273" r:id="rId9"/>
    <p:sldId id="274" r:id="rId10"/>
    <p:sldId id="275" r:id="rId11"/>
    <p:sldId id="276" r:id="rId12"/>
    <p:sldId id="277" r:id="rId13"/>
    <p:sldId id="286" r:id="rId14"/>
    <p:sldId id="299" r:id="rId15"/>
    <p:sldId id="258" r:id="rId16"/>
    <p:sldId id="294" r:id="rId17"/>
    <p:sldId id="289" r:id="rId18"/>
    <p:sldId id="290" r:id="rId19"/>
    <p:sldId id="265" r:id="rId20"/>
    <p:sldId id="259" r:id="rId21"/>
    <p:sldId id="268" r:id="rId22"/>
    <p:sldId id="260" r:id="rId23"/>
    <p:sldId id="261" r:id="rId24"/>
    <p:sldId id="300" r:id="rId25"/>
    <p:sldId id="279" r:id="rId26"/>
    <p:sldId id="295" r:id="rId27"/>
    <p:sldId id="280" r:id="rId28"/>
    <p:sldId id="291" r:id="rId29"/>
    <p:sldId id="29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5" autoAdjust="0"/>
    <p:restoredTop sz="90167" autoAdjust="0"/>
  </p:normalViewPr>
  <p:slideViewPr>
    <p:cSldViewPr>
      <p:cViewPr varScale="1">
        <p:scale>
          <a:sx n="60" d="100"/>
          <a:sy n="60" d="100"/>
        </p:scale>
        <p:origin x="1476" y="60"/>
      </p:cViewPr>
      <p:guideLst>
        <p:guide orient="horz" pos="2160"/>
        <p:guide pos="2880"/>
      </p:guideLst>
    </p:cSldViewPr>
  </p:slideViewPr>
  <p:outlineViewPr>
    <p:cViewPr>
      <p:scale>
        <a:sx n="33" d="100"/>
        <a:sy n="33" d="100"/>
      </p:scale>
      <p:origin x="0" y="7716"/>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79B7F-5A41-49C3-9464-E97D4949B445}" type="doc">
      <dgm:prSet loTypeId="urn:microsoft.com/office/officeart/2005/8/layout/chevron1" loCatId="process" qsTypeId="urn:microsoft.com/office/officeart/2005/8/quickstyle/simple1" qsCatId="simple" csTypeId="urn:microsoft.com/office/officeart/2005/8/colors/accent1_2" csCatId="accent1" phldr="1"/>
      <dgm:spPr/>
    </dgm:pt>
    <dgm:pt modelId="{9F0B730C-21B1-4523-AB81-326162ADEC7B}">
      <dgm:prSet phldrT="[Text]"/>
      <dgm:spPr/>
      <dgm:t>
        <a:bodyPr/>
        <a:lstStyle/>
        <a:p>
          <a:r>
            <a:rPr lang="en-US" dirty="0"/>
            <a:t>DMV Collects Information</a:t>
          </a:r>
        </a:p>
      </dgm:t>
    </dgm:pt>
    <dgm:pt modelId="{01E83F6D-1424-462C-B525-6B90392D98CB}" type="parTrans" cxnId="{9BEFEB68-4EF3-4C87-B262-10E38F125ACA}">
      <dgm:prSet/>
      <dgm:spPr/>
      <dgm:t>
        <a:bodyPr/>
        <a:lstStyle/>
        <a:p>
          <a:endParaRPr lang="en-US"/>
        </a:p>
      </dgm:t>
    </dgm:pt>
    <dgm:pt modelId="{C45D37DA-4FA6-467D-829C-345300643201}" type="sibTrans" cxnId="{9BEFEB68-4EF3-4C87-B262-10E38F125ACA}">
      <dgm:prSet/>
      <dgm:spPr/>
      <dgm:t>
        <a:bodyPr/>
        <a:lstStyle/>
        <a:p>
          <a:endParaRPr lang="en-US"/>
        </a:p>
      </dgm:t>
    </dgm:pt>
    <dgm:pt modelId="{FB88F489-A532-4244-82FD-00B5C19919B4}">
      <dgm:prSet phldrT="[Text]"/>
      <dgm:spPr/>
      <dgm:t>
        <a:bodyPr/>
        <a:lstStyle/>
        <a:p>
          <a:r>
            <a:rPr lang="en-US" dirty="0"/>
            <a:t>DMV Transmits Information</a:t>
          </a:r>
        </a:p>
      </dgm:t>
    </dgm:pt>
    <dgm:pt modelId="{3C5C60EB-C20E-462D-84D9-FC3297BFC9D6}" type="parTrans" cxnId="{66B67CDE-52B5-468D-BD1C-4206285B46B8}">
      <dgm:prSet/>
      <dgm:spPr/>
      <dgm:t>
        <a:bodyPr/>
        <a:lstStyle/>
        <a:p>
          <a:endParaRPr lang="en-US"/>
        </a:p>
      </dgm:t>
    </dgm:pt>
    <dgm:pt modelId="{3C9736F4-E850-4DCF-B72E-7B17496A0690}" type="sibTrans" cxnId="{66B67CDE-52B5-468D-BD1C-4206285B46B8}">
      <dgm:prSet/>
      <dgm:spPr/>
      <dgm:t>
        <a:bodyPr/>
        <a:lstStyle/>
        <a:p>
          <a:endParaRPr lang="en-US"/>
        </a:p>
      </dgm:t>
    </dgm:pt>
    <dgm:pt modelId="{1AF4D142-5980-42F8-ADB3-0C64CBAB6EB4}">
      <dgm:prSet phldrT="[Text]"/>
      <dgm:spPr/>
      <dgm:t>
        <a:bodyPr/>
        <a:lstStyle/>
        <a:p>
          <a:r>
            <a:rPr lang="en-US" dirty="0"/>
            <a:t>Election Officials Process Information</a:t>
          </a:r>
        </a:p>
      </dgm:t>
    </dgm:pt>
    <dgm:pt modelId="{FC1B9B43-9ADA-441A-AC98-658A7B702207}" type="parTrans" cxnId="{BD7343FA-C1C8-4E3B-A4D8-87F108B4BC7E}">
      <dgm:prSet/>
      <dgm:spPr/>
      <dgm:t>
        <a:bodyPr/>
        <a:lstStyle/>
        <a:p>
          <a:endParaRPr lang="en-US"/>
        </a:p>
      </dgm:t>
    </dgm:pt>
    <dgm:pt modelId="{7C7A6B8C-5895-4007-8E7F-CD0C42C6005D}" type="sibTrans" cxnId="{BD7343FA-C1C8-4E3B-A4D8-87F108B4BC7E}">
      <dgm:prSet/>
      <dgm:spPr/>
      <dgm:t>
        <a:bodyPr/>
        <a:lstStyle/>
        <a:p>
          <a:endParaRPr lang="en-US"/>
        </a:p>
      </dgm:t>
    </dgm:pt>
    <dgm:pt modelId="{96939655-E762-4F63-9584-3BC34902CC2D}" type="pres">
      <dgm:prSet presAssocID="{A8779B7F-5A41-49C3-9464-E97D4949B445}" presName="Name0" presStyleCnt="0">
        <dgm:presLayoutVars>
          <dgm:dir/>
          <dgm:animLvl val="lvl"/>
          <dgm:resizeHandles val="exact"/>
        </dgm:presLayoutVars>
      </dgm:prSet>
      <dgm:spPr/>
    </dgm:pt>
    <dgm:pt modelId="{2D15D07C-A9C5-4E15-A02B-CE6458666A92}" type="pres">
      <dgm:prSet presAssocID="{9F0B730C-21B1-4523-AB81-326162ADEC7B}" presName="parTxOnly" presStyleLbl="node1" presStyleIdx="0" presStyleCnt="3" custScaleX="129339" custScaleY="137335" custLinFactX="3400" custLinFactNeighborX="100000" custLinFactNeighborY="1277">
        <dgm:presLayoutVars>
          <dgm:chMax val="0"/>
          <dgm:chPref val="0"/>
          <dgm:bulletEnabled val="1"/>
        </dgm:presLayoutVars>
      </dgm:prSet>
      <dgm:spPr/>
    </dgm:pt>
    <dgm:pt modelId="{65926658-2336-4AED-A2C0-72FA8A124FF0}" type="pres">
      <dgm:prSet presAssocID="{C45D37DA-4FA6-467D-829C-345300643201}" presName="parTxOnlySpace" presStyleCnt="0"/>
      <dgm:spPr/>
    </dgm:pt>
    <dgm:pt modelId="{CC34B621-917E-4880-93DB-1FBBE10E985E}" type="pres">
      <dgm:prSet presAssocID="{FB88F489-A532-4244-82FD-00B5C19919B4}" presName="parTxOnly" presStyleLbl="node1" presStyleIdx="1" presStyleCnt="3" custScaleX="148793" custScaleY="137335" custLinFactNeighborX="-48527" custLinFactNeighborY="1277">
        <dgm:presLayoutVars>
          <dgm:chMax val="0"/>
          <dgm:chPref val="0"/>
          <dgm:bulletEnabled val="1"/>
        </dgm:presLayoutVars>
      </dgm:prSet>
      <dgm:spPr/>
    </dgm:pt>
    <dgm:pt modelId="{3638B1D2-D9FE-4D99-9FE0-B2F5A344F3BB}" type="pres">
      <dgm:prSet presAssocID="{3C9736F4-E850-4DCF-B72E-7B17496A0690}" presName="parTxOnlySpace" presStyleCnt="0"/>
      <dgm:spPr/>
    </dgm:pt>
    <dgm:pt modelId="{F085A0EE-4878-4B0F-AB75-D9FEA953E4A4}" type="pres">
      <dgm:prSet presAssocID="{1AF4D142-5980-42F8-ADB3-0C64CBAB6EB4}" presName="parTxOnly" presStyleLbl="node1" presStyleIdx="2" presStyleCnt="3" custScaleX="146056" custScaleY="137913" custLinFactX="-19082" custLinFactNeighborX="-100000" custLinFactNeighborY="-1566">
        <dgm:presLayoutVars>
          <dgm:chMax val="0"/>
          <dgm:chPref val="0"/>
          <dgm:bulletEnabled val="1"/>
        </dgm:presLayoutVars>
      </dgm:prSet>
      <dgm:spPr/>
    </dgm:pt>
  </dgm:ptLst>
  <dgm:cxnLst>
    <dgm:cxn modelId="{A9309732-1DBC-498B-8A10-038F9E5474ED}" type="presOf" srcId="{FB88F489-A532-4244-82FD-00B5C19919B4}" destId="{CC34B621-917E-4880-93DB-1FBBE10E985E}" srcOrd="0" destOrd="0" presId="urn:microsoft.com/office/officeart/2005/8/layout/chevron1"/>
    <dgm:cxn modelId="{9BEFEB68-4EF3-4C87-B262-10E38F125ACA}" srcId="{A8779B7F-5A41-49C3-9464-E97D4949B445}" destId="{9F0B730C-21B1-4523-AB81-326162ADEC7B}" srcOrd="0" destOrd="0" parTransId="{01E83F6D-1424-462C-B525-6B90392D98CB}" sibTransId="{C45D37DA-4FA6-467D-829C-345300643201}"/>
    <dgm:cxn modelId="{BB3CEE8C-7F30-41FD-87DD-4F525EA07EC1}" type="presOf" srcId="{1AF4D142-5980-42F8-ADB3-0C64CBAB6EB4}" destId="{F085A0EE-4878-4B0F-AB75-D9FEA953E4A4}" srcOrd="0" destOrd="0" presId="urn:microsoft.com/office/officeart/2005/8/layout/chevron1"/>
    <dgm:cxn modelId="{A3AD6CD4-D8FB-42DF-8AE7-ABB4C0016314}" type="presOf" srcId="{A8779B7F-5A41-49C3-9464-E97D4949B445}" destId="{96939655-E762-4F63-9584-3BC34902CC2D}" srcOrd="0" destOrd="0" presId="urn:microsoft.com/office/officeart/2005/8/layout/chevron1"/>
    <dgm:cxn modelId="{849EA8D8-0DAD-4C1C-90FC-B93E62C1FA08}" type="presOf" srcId="{9F0B730C-21B1-4523-AB81-326162ADEC7B}" destId="{2D15D07C-A9C5-4E15-A02B-CE6458666A92}" srcOrd="0" destOrd="0" presId="urn:microsoft.com/office/officeart/2005/8/layout/chevron1"/>
    <dgm:cxn modelId="{66B67CDE-52B5-468D-BD1C-4206285B46B8}" srcId="{A8779B7F-5A41-49C3-9464-E97D4949B445}" destId="{FB88F489-A532-4244-82FD-00B5C19919B4}" srcOrd="1" destOrd="0" parTransId="{3C5C60EB-C20E-462D-84D9-FC3297BFC9D6}" sibTransId="{3C9736F4-E850-4DCF-B72E-7B17496A0690}"/>
    <dgm:cxn modelId="{BD7343FA-C1C8-4E3B-A4D8-87F108B4BC7E}" srcId="{A8779B7F-5A41-49C3-9464-E97D4949B445}" destId="{1AF4D142-5980-42F8-ADB3-0C64CBAB6EB4}" srcOrd="2" destOrd="0" parTransId="{FC1B9B43-9ADA-441A-AC98-658A7B702207}" sibTransId="{7C7A6B8C-5895-4007-8E7F-CD0C42C6005D}"/>
    <dgm:cxn modelId="{8BBC87AC-52AE-44A7-AFA2-C858BEE3AB7A}" type="presParOf" srcId="{96939655-E762-4F63-9584-3BC34902CC2D}" destId="{2D15D07C-A9C5-4E15-A02B-CE6458666A92}" srcOrd="0" destOrd="0" presId="urn:microsoft.com/office/officeart/2005/8/layout/chevron1"/>
    <dgm:cxn modelId="{722244D9-41E6-44E8-9C03-7C6F74F1BBE9}" type="presParOf" srcId="{96939655-E762-4F63-9584-3BC34902CC2D}" destId="{65926658-2336-4AED-A2C0-72FA8A124FF0}" srcOrd="1" destOrd="0" presId="urn:microsoft.com/office/officeart/2005/8/layout/chevron1"/>
    <dgm:cxn modelId="{CF9F7686-6C55-466A-8636-DF79F0626595}" type="presParOf" srcId="{96939655-E762-4F63-9584-3BC34902CC2D}" destId="{CC34B621-917E-4880-93DB-1FBBE10E985E}" srcOrd="2" destOrd="0" presId="urn:microsoft.com/office/officeart/2005/8/layout/chevron1"/>
    <dgm:cxn modelId="{142E3B26-4D52-4D2F-A465-A84E0E531C38}" type="presParOf" srcId="{96939655-E762-4F63-9584-3BC34902CC2D}" destId="{3638B1D2-D9FE-4D99-9FE0-B2F5A344F3BB}" srcOrd="3" destOrd="0" presId="urn:microsoft.com/office/officeart/2005/8/layout/chevron1"/>
    <dgm:cxn modelId="{1E462948-B63C-4395-B4AF-E5A736393088}" type="presParOf" srcId="{96939655-E762-4F63-9584-3BC34902CC2D}" destId="{F085A0EE-4878-4B0F-AB75-D9FEA953E4A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5D07C-A9C5-4E15-A02B-CE6458666A92}">
      <dsp:nvSpPr>
        <dsp:cNvPr id="0" name=""/>
        <dsp:cNvSpPr/>
      </dsp:nvSpPr>
      <dsp:spPr>
        <a:xfrm>
          <a:off x="304792" y="1676400"/>
          <a:ext cx="2924928" cy="1242301"/>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DMV Collects Information</a:t>
          </a:r>
        </a:p>
      </dsp:txBody>
      <dsp:txXfrm>
        <a:off x="925943" y="1676400"/>
        <a:ext cx="1682627" cy="1242301"/>
      </dsp:txXfrm>
    </dsp:sp>
    <dsp:sp modelId="{CC34B621-917E-4880-93DB-1FBBE10E985E}">
      <dsp:nvSpPr>
        <dsp:cNvPr id="0" name=""/>
        <dsp:cNvSpPr/>
      </dsp:nvSpPr>
      <dsp:spPr>
        <a:xfrm>
          <a:off x="2590801" y="1676400"/>
          <a:ext cx="3364869" cy="1242301"/>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DMV Transmits Information</a:t>
          </a:r>
        </a:p>
      </dsp:txBody>
      <dsp:txXfrm>
        <a:off x="3211952" y="1676400"/>
        <a:ext cx="2122568" cy="1242301"/>
      </dsp:txXfrm>
    </dsp:sp>
    <dsp:sp modelId="{F085A0EE-4878-4B0F-AB75-D9FEA953E4A4}">
      <dsp:nvSpPr>
        <dsp:cNvPr id="0" name=""/>
        <dsp:cNvSpPr/>
      </dsp:nvSpPr>
      <dsp:spPr>
        <a:xfrm>
          <a:off x="5181594" y="1648069"/>
          <a:ext cx="3302973" cy="1247529"/>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Election Officials Process Information</a:t>
          </a:r>
        </a:p>
      </dsp:txBody>
      <dsp:txXfrm>
        <a:off x="5805359" y="1648069"/>
        <a:ext cx="2055444" cy="12475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AF3172-D90B-2411-797F-5F50829610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A114B24-3C7D-AFFC-5A14-C4DCE9CE88E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EF58DEC-EA5E-42F9-9AD6-2C0AA700BD0E}" type="datetimeFigureOut">
              <a:rPr lang="en-US"/>
              <a:pPr>
                <a:defRPr/>
              </a:pPr>
              <a:t>9/7/2022</a:t>
            </a:fld>
            <a:endParaRPr lang="en-US"/>
          </a:p>
        </p:txBody>
      </p:sp>
      <p:sp>
        <p:nvSpPr>
          <p:cNvPr id="4" name="Footer Placeholder 3">
            <a:extLst>
              <a:ext uri="{FF2B5EF4-FFF2-40B4-BE49-F238E27FC236}">
                <a16:creationId xmlns:a16="http://schemas.microsoft.com/office/drawing/2014/main" id="{88C450FC-F96F-9F9F-2BE9-C82C6CFA9C2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9125AC9-67E1-D9CF-8EE9-A245FB63B0E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1504F61-84CD-498A-AEAC-67F223EF7D4F}"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661FFE-576E-8B2D-8F99-3E598039A03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548055F-28E2-EF3E-DCCA-0A0FD1DD15E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10A07A6-D651-4D44-B1A4-64F870DE480D}" type="datetimeFigureOut">
              <a:rPr lang="en-US"/>
              <a:pPr>
                <a:defRPr/>
              </a:pPr>
              <a:t>9/7/2022</a:t>
            </a:fld>
            <a:endParaRPr lang="en-US"/>
          </a:p>
        </p:txBody>
      </p:sp>
      <p:sp>
        <p:nvSpPr>
          <p:cNvPr id="4" name="Slide Image Placeholder 3">
            <a:extLst>
              <a:ext uri="{FF2B5EF4-FFF2-40B4-BE49-F238E27FC236}">
                <a16:creationId xmlns:a16="http://schemas.microsoft.com/office/drawing/2014/main" id="{2343A1B9-FBCD-0768-6DD8-C69AEA9808A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9DAD0F7-6F0F-138E-CA66-4847B14DAC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525A5A-D7C7-0839-5E9A-2746908F8B8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0EE854F-A875-B050-618B-EF9AB197163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A2638C9-BE51-45DE-9BB6-1A7F5AC89FB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E1C8B4C-CA4B-52B8-DE2E-F3430169C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CF563E3-F1E0-157E-8CB0-9728D755C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ACD95ED6-1B36-1EB2-31EB-45A7A1FEE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19B53517-2883-42F6-85BD-3B6684178818}"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35BE111-3E3E-CC3A-6224-0B6C06EC8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10435E5-3FC7-3577-D46D-8A70543E9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Eligible voters who do not appear on rolls complete new voter registration application on Election Day and vote regular ballot.</a:t>
            </a:r>
          </a:p>
          <a:p>
            <a:pPr>
              <a:spcBef>
                <a:spcPct val="0"/>
              </a:spcBef>
            </a:pPr>
            <a:endParaRPr lang="en-US" altLang="en-US"/>
          </a:p>
          <a:p>
            <a:pPr>
              <a:spcBef>
                <a:spcPct val="0"/>
              </a:spcBef>
            </a:pPr>
            <a:endParaRPr lang="en-US" altLang="en-US"/>
          </a:p>
        </p:txBody>
      </p:sp>
      <p:sp>
        <p:nvSpPr>
          <p:cNvPr id="49156" name="Slide Number Placeholder 3">
            <a:extLst>
              <a:ext uri="{FF2B5EF4-FFF2-40B4-BE49-F238E27FC236}">
                <a16:creationId xmlns:a16="http://schemas.microsoft.com/office/drawing/2014/main" id="{C022140D-BEC8-6266-A4D2-37F79C4733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65B7F22-E4F9-4AAC-BDBE-586494FEF8D9}"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7206D58-5147-7E8E-4300-58F6AF95C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CDA59BBF-69C7-CBCD-E52D-87B2312348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Have to attest to identity face to face with election officials.  </a:t>
            </a:r>
          </a:p>
          <a:p>
            <a:pPr>
              <a:spcBef>
                <a:spcPct val="0"/>
              </a:spcBef>
            </a:pPr>
            <a:r>
              <a:rPr lang="en-US" altLang="en-US"/>
              <a:t>Heavy penalties, voters must document identity and sign oath.  </a:t>
            </a:r>
          </a:p>
        </p:txBody>
      </p:sp>
      <p:sp>
        <p:nvSpPr>
          <p:cNvPr id="50180" name="Slide Number Placeholder 3">
            <a:extLst>
              <a:ext uri="{FF2B5EF4-FFF2-40B4-BE49-F238E27FC236}">
                <a16:creationId xmlns:a16="http://schemas.microsoft.com/office/drawing/2014/main" id="{5B0242C9-E0A9-72FD-F7F4-23E61320FE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F75CBC05-0EAD-4419-9F96-8E89A8F288F0}"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2C2D095-77F9-8027-3E69-4DF76A5F6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417A615-ED33-BE70-B4A0-7F2E37F7A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a:extLst>
              <a:ext uri="{FF2B5EF4-FFF2-40B4-BE49-F238E27FC236}">
                <a16:creationId xmlns:a16="http://schemas.microsoft.com/office/drawing/2014/main" id="{1C58411F-6C1F-EC13-3FC0-7E31BAA8B8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B6BC4549-D030-4A11-A417-04FAC715DCEB}"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DD3685D-BF33-4DD0-2597-473C4EBB61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9136181-7B62-E088-F241-825C0A48DC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Three main legal regimes out there:</a:t>
            </a:r>
          </a:p>
          <a:p>
            <a:pPr>
              <a:spcBef>
                <a:spcPct val="0"/>
              </a:spcBef>
            </a:pPr>
            <a:endParaRPr lang="en-US" altLang="en-US"/>
          </a:p>
          <a:p>
            <a:pPr>
              <a:spcBef>
                <a:spcPct val="0"/>
              </a:spcBef>
            </a:pPr>
            <a:r>
              <a:rPr lang="en-US" altLang="en-US"/>
              <a:t>Traditional absentee balloting, mainly remaining in the NE.</a:t>
            </a:r>
          </a:p>
          <a:p>
            <a:pPr>
              <a:spcBef>
                <a:spcPct val="0"/>
              </a:spcBef>
            </a:pPr>
            <a:endParaRPr lang="en-US" altLang="en-US"/>
          </a:p>
          <a:p>
            <a:pPr>
              <a:spcBef>
                <a:spcPct val="0"/>
              </a:spcBef>
            </a:pPr>
            <a:r>
              <a:rPr lang="en-US" altLang="en-US"/>
              <a:t>No excuse absentee balloting, first appeared in California in 1978 and as we will see in a moment, accelerated in the 1990s.</a:t>
            </a:r>
          </a:p>
          <a:p>
            <a:pPr>
              <a:spcBef>
                <a:spcPct val="0"/>
              </a:spcBef>
            </a:pPr>
            <a:endParaRPr lang="en-US" altLang="en-US"/>
          </a:p>
          <a:p>
            <a:pPr>
              <a:spcBef>
                <a:spcPct val="0"/>
              </a:spcBef>
            </a:pPr>
            <a:r>
              <a:rPr lang="en-US" altLang="en-US"/>
              <a:t>Finally early in person voting, first pioneered by Texas and similarly grew through the 1990s, really exploding after 2000.</a:t>
            </a:r>
          </a:p>
          <a:p>
            <a:pPr>
              <a:spcBef>
                <a:spcPct val="0"/>
              </a:spcBef>
            </a:pPr>
            <a:endParaRPr lang="en-US" altLang="en-US"/>
          </a:p>
        </p:txBody>
      </p:sp>
      <p:sp>
        <p:nvSpPr>
          <p:cNvPr id="52228" name="Slide Number Placeholder 3">
            <a:extLst>
              <a:ext uri="{FF2B5EF4-FFF2-40B4-BE49-F238E27FC236}">
                <a16:creationId xmlns:a16="http://schemas.microsoft.com/office/drawing/2014/main" id="{218E1E5B-590F-E628-934C-598C564F58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A02987A-13BB-4A51-8555-B9737337CCDD}"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4FFA6CD-99CB-41B3-FEE2-17BA3B7A4B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666ED97-16B0-AE6E-3C94-09B6B47AC9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All scholars agree that early voting increases the validity of the election but are conflicted on the cost savings and increasing participation.</a:t>
            </a:r>
          </a:p>
          <a:p>
            <a:pPr>
              <a:spcBef>
                <a:spcPct val="0"/>
              </a:spcBef>
            </a:pPr>
            <a:endParaRPr lang="en-US" altLang="en-US"/>
          </a:p>
        </p:txBody>
      </p:sp>
      <p:sp>
        <p:nvSpPr>
          <p:cNvPr id="53252" name="Slide Number Placeholder 3">
            <a:extLst>
              <a:ext uri="{FF2B5EF4-FFF2-40B4-BE49-F238E27FC236}">
                <a16:creationId xmlns:a16="http://schemas.microsoft.com/office/drawing/2014/main" id="{C325820C-8DFB-50DF-3B95-429B8220B2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52EC3A6-49EB-4C1A-82F3-DCDD97CDC6F2}"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E49E64C-EAAB-3A06-4F6E-64268B0B81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7CADAB9-450A-6092-0117-75C6CE027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Either absentee or EIP.  Prolongs the election cycle and raises the cost of running a campaign</a:t>
            </a:r>
          </a:p>
          <a:p>
            <a:pPr>
              <a:spcBef>
                <a:spcPct val="0"/>
              </a:spcBef>
            </a:pPr>
            <a:r>
              <a:rPr lang="en-US" altLang="en-US"/>
              <a:t>Raising costs- candidates now have to focus for example on the ‘2 weeks’ before election day and treat every day as if it were a poll day. This can drastically increase election coffers </a:t>
            </a:r>
          </a:p>
          <a:p>
            <a:pPr>
              <a:spcBef>
                <a:spcPct val="0"/>
              </a:spcBef>
            </a:pPr>
            <a:endParaRPr lang="en-US" altLang="en-US"/>
          </a:p>
          <a:p>
            <a:pPr>
              <a:spcBef>
                <a:spcPct val="0"/>
              </a:spcBef>
            </a:pPr>
            <a:r>
              <a:rPr lang="en-US" altLang="en-US"/>
              <a:t>Early voting periods range in length from 4 days to 45   The average is 19 days.</a:t>
            </a:r>
          </a:p>
        </p:txBody>
      </p:sp>
      <p:sp>
        <p:nvSpPr>
          <p:cNvPr id="54276" name="Slide Number Placeholder 3">
            <a:extLst>
              <a:ext uri="{FF2B5EF4-FFF2-40B4-BE49-F238E27FC236}">
                <a16:creationId xmlns:a16="http://schemas.microsoft.com/office/drawing/2014/main" id="{3D0A778E-9F45-D027-3884-43D385B0AA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E667C8A-DA88-4798-B3D9-E3AF40781651}"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F1CCCCD-D94B-B89B-17BE-79058076E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13FDB89-6478-210F-6A1D-8840513157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Sudden and forced VBM in California saw a drop of over 10% in participation.  </a:t>
            </a:r>
          </a:p>
          <a:p>
            <a:pPr>
              <a:spcBef>
                <a:spcPct val="0"/>
              </a:spcBef>
            </a:pPr>
            <a:endParaRPr lang="en-US" altLang="en-US"/>
          </a:p>
        </p:txBody>
      </p:sp>
      <p:sp>
        <p:nvSpPr>
          <p:cNvPr id="55300" name="Slide Number Placeholder 3">
            <a:extLst>
              <a:ext uri="{FF2B5EF4-FFF2-40B4-BE49-F238E27FC236}">
                <a16:creationId xmlns:a16="http://schemas.microsoft.com/office/drawing/2014/main" id="{A3BAB708-EAFF-75AD-900C-5B281ECB8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4B677A87-236C-4C9E-B1A3-8F3DCE10F2AC}"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A8269C2-E4A5-B7BD-A13D-1CA5E9C0E3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2FADB6D1-154D-33F2-608A-ED2651DDD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Transportation challenges to early voting poll sites</a:t>
            </a:r>
          </a:p>
          <a:p>
            <a:pPr>
              <a:spcBef>
                <a:spcPct val="0"/>
              </a:spcBef>
            </a:pPr>
            <a:r>
              <a:rPr lang="en-US" altLang="en-US"/>
              <a:t>Lower-income communities suffer from poor mail service and weak voter registration</a:t>
            </a:r>
          </a:p>
          <a:p>
            <a:pPr>
              <a:spcBef>
                <a:spcPct val="0"/>
              </a:spcBef>
            </a:pPr>
            <a:endParaRPr lang="en-US" altLang="en-US"/>
          </a:p>
          <a:p>
            <a:pPr>
              <a:spcBef>
                <a:spcPct val="0"/>
              </a:spcBef>
            </a:pPr>
            <a:endParaRPr lang="en-US" altLang="en-US"/>
          </a:p>
          <a:p>
            <a:pPr>
              <a:spcBef>
                <a:spcPct val="0"/>
              </a:spcBef>
            </a:pPr>
            <a:endParaRPr lang="en-US" altLang="en-US"/>
          </a:p>
        </p:txBody>
      </p:sp>
      <p:sp>
        <p:nvSpPr>
          <p:cNvPr id="56324" name="Slide Number Placeholder 3">
            <a:extLst>
              <a:ext uri="{FF2B5EF4-FFF2-40B4-BE49-F238E27FC236}">
                <a16:creationId xmlns:a16="http://schemas.microsoft.com/office/drawing/2014/main" id="{24DF1030-0124-C3EB-8EF8-A32F5798AD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517CF4A-05DD-486E-978E-1A95E8DBFAB3}"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FE7521A-F13A-50CC-0C5A-78D013C2F1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EBA7F19-6D12-01B8-BDD1-1259D8CA2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en-US" altLang="en-US"/>
              <a:t>California</a:t>
            </a:r>
          </a:p>
          <a:p>
            <a:pPr lvl="1">
              <a:spcBef>
                <a:spcPct val="0"/>
              </a:spcBef>
            </a:pPr>
            <a:r>
              <a:rPr lang="en-US" altLang="en-US"/>
              <a:t>-2002- 25% of voters cast their ballots through absentee voting</a:t>
            </a:r>
          </a:p>
          <a:p>
            <a:pPr lvl="1">
              <a:spcBef>
                <a:spcPct val="0"/>
              </a:spcBef>
            </a:pPr>
            <a:endParaRPr lang="en-US" altLang="en-US"/>
          </a:p>
          <a:p>
            <a:pPr lvl="1">
              <a:spcBef>
                <a:spcPct val="0"/>
              </a:spcBef>
            </a:pPr>
            <a:r>
              <a:rPr lang="en-US" altLang="en-US"/>
              <a:t>Would result in more accurate vote records –recountable</a:t>
            </a:r>
          </a:p>
          <a:p>
            <a:pPr lvl="1">
              <a:spcBef>
                <a:spcPct val="0"/>
              </a:spcBef>
            </a:pPr>
            <a:endParaRPr lang="en-US" altLang="en-US"/>
          </a:p>
          <a:p>
            <a:pPr lvl="1">
              <a:spcBef>
                <a:spcPct val="0"/>
              </a:spcBef>
            </a:pPr>
            <a:r>
              <a:rPr lang="en-US" altLang="en-US"/>
              <a:t>Decreases costs because fewer people are voting on Election Day </a:t>
            </a:r>
          </a:p>
          <a:p>
            <a:pPr lvl="1">
              <a:spcBef>
                <a:spcPct val="0"/>
              </a:spcBef>
            </a:pPr>
            <a:endParaRPr lang="en-US" altLang="en-US"/>
          </a:p>
          <a:p>
            <a:pPr>
              <a:spcBef>
                <a:spcPct val="0"/>
              </a:spcBef>
            </a:pPr>
            <a:endParaRPr lang="en-US" altLang="en-US"/>
          </a:p>
        </p:txBody>
      </p:sp>
      <p:sp>
        <p:nvSpPr>
          <p:cNvPr id="57348" name="Slide Number Placeholder 3">
            <a:extLst>
              <a:ext uri="{FF2B5EF4-FFF2-40B4-BE49-F238E27FC236}">
                <a16:creationId xmlns:a16="http://schemas.microsoft.com/office/drawing/2014/main" id="{BF9DEEDD-9C0C-119E-7DBD-FB6E9BC2DA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67CD12F2-B18A-439B-804F-5D3AA3787492}"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F915C41-AD9C-28ED-2F90-B4A6751B9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C742015-85A0-F07E-D87A-F288C00825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Studies show the same demographics utilize absentee ballots- older and more educated populations, might not actually stimulate voter participation</a:t>
            </a:r>
          </a:p>
          <a:p>
            <a:pPr>
              <a:spcBef>
                <a:spcPct val="0"/>
              </a:spcBef>
            </a:pPr>
            <a:endParaRPr lang="en-US" altLang="en-US"/>
          </a:p>
          <a:p>
            <a:pPr>
              <a:spcBef>
                <a:spcPct val="0"/>
              </a:spcBef>
            </a:pPr>
            <a:r>
              <a:rPr lang="en-US" altLang="en-US"/>
              <a:t>Absentee ballots have always had security concerns</a:t>
            </a:r>
          </a:p>
        </p:txBody>
      </p:sp>
      <p:sp>
        <p:nvSpPr>
          <p:cNvPr id="58372" name="Slide Number Placeholder 3">
            <a:extLst>
              <a:ext uri="{FF2B5EF4-FFF2-40B4-BE49-F238E27FC236}">
                <a16:creationId xmlns:a16="http://schemas.microsoft.com/office/drawing/2014/main" id="{793F5A82-78F4-022D-603B-1B265641C0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A522197-6411-48D3-B201-42C8624F3CAE}"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8942FD4-A259-5A76-365C-2B9A5A1E3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EC3C0A0-9560-986F-433F-D6F20D47A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0964" name="Slide Number Placeholder 3">
            <a:extLst>
              <a:ext uri="{FF2B5EF4-FFF2-40B4-BE49-F238E27FC236}">
                <a16:creationId xmlns:a16="http://schemas.microsoft.com/office/drawing/2014/main" id="{846B170F-15E3-CE95-0830-556C46676C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D3871CB8-81C2-466C-8058-925F3F194E14}"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8DCD63A-1C95-55A9-4EB9-A11F07D72A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E37046A-2485-61D7-62B5-5199D5B3A4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One study found that placing voting centers in convenient places such as shopping malls and super markets greatly increased voter turnout</a:t>
            </a:r>
          </a:p>
          <a:p>
            <a:pPr>
              <a:spcBef>
                <a:spcPct val="0"/>
              </a:spcBef>
            </a:pPr>
            <a:endParaRPr lang="en-US" altLang="en-US"/>
          </a:p>
          <a:p>
            <a:pPr>
              <a:spcBef>
                <a:spcPct val="0"/>
              </a:spcBef>
            </a:pPr>
            <a:r>
              <a:rPr lang="en-US" altLang="en-US"/>
              <a:t>2004- more citizens in Texas voted early than on Election Day. </a:t>
            </a:r>
          </a:p>
          <a:p>
            <a:pPr>
              <a:spcBef>
                <a:spcPct val="0"/>
              </a:spcBef>
            </a:pPr>
            <a:endParaRPr lang="en-US" altLang="en-US"/>
          </a:p>
          <a:p>
            <a:pPr>
              <a:spcBef>
                <a:spcPct val="0"/>
              </a:spcBef>
            </a:pPr>
            <a:r>
              <a:rPr lang="en-US" altLang="en-US"/>
              <a:t>Clark County Nevada (Las Vegas) had a travelling Poll site which would drive into different towns and allow people to vote. </a:t>
            </a:r>
          </a:p>
          <a:p>
            <a:pPr>
              <a:spcBef>
                <a:spcPct val="0"/>
              </a:spcBef>
            </a:pPr>
            <a:endParaRPr lang="en-US" altLang="en-US"/>
          </a:p>
          <a:p>
            <a:pPr marL="0" lvl="1">
              <a:spcBef>
                <a:spcPct val="0"/>
              </a:spcBef>
            </a:pPr>
            <a:r>
              <a:rPr lang="en-US" altLang="en-US" sz="2400"/>
              <a:t>In urban areas or college towns where voters often move to new residences and are not registered with the proper polling place</a:t>
            </a:r>
          </a:p>
          <a:p>
            <a:pPr>
              <a:spcBef>
                <a:spcPct val="0"/>
              </a:spcBef>
            </a:pPr>
            <a:endParaRPr lang="en-US" altLang="en-US"/>
          </a:p>
          <a:p>
            <a:pPr marL="0" lvl="1">
              <a:spcBef>
                <a:spcPct val="0"/>
              </a:spcBef>
            </a:pPr>
            <a:r>
              <a:rPr lang="en-US" altLang="en-US" sz="2400"/>
              <a:t>Supermarkets,  shopping malls, traveling poll sites </a:t>
            </a:r>
          </a:p>
          <a:p>
            <a:pPr>
              <a:spcBef>
                <a:spcPct val="0"/>
              </a:spcBef>
            </a:pPr>
            <a:endParaRPr lang="en-US" altLang="en-US"/>
          </a:p>
          <a:p>
            <a:pPr>
              <a:spcBef>
                <a:spcPct val="0"/>
              </a:spcBef>
            </a:pPr>
            <a:endParaRPr lang="en-US" altLang="en-US"/>
          </a:p>
        </p:txBody>
      </p:sp>
      <p:sp>
        <p:nvSpPr>
          <p:cNvPr id="59396" name="Slide Number Placeholder 3">
            <a:extLst>
              <a:ext uri="{FF2B5EF4-FFF2-40B4-BE49-F238E27FC236}">
                <a16:creationId xmlns:a16="http://schemas.microsoft.com/office/drawing/2014/main" id="{6F3A7380-CE0C-20B3-158F-7700072B80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3DCA4C1-78C0-483A-B221-951B6AB63261}"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F9D6995-87E6-E018-042B-54C0CD32F6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CD2AE7B-4EAD-D89D-07FC-72AAB07E95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localities were not a problem because you voted with the proper type of ballot for your original precinct. However, this means that different ballots have to be available at the EIP voting centers.</a:t>
            </a:r>
          </a:p>
        </p:txBody>
      </p:sp>
      <p:sp>
        <p:nvSpPr>
          <p:cNvPr id="60420" name="Slide Number Placeholder 3">
            <a:extLst>
              <a:ext uri="{FF2B5EF4-FFF2-40B4-BE49-F238E27FC236}">
                <a16:creationId xmlns:a16="http://schemas.microsoft.com/office/drawing/2014/main" id="{EFDB2AD3-26FF-6FC8-1A97-229B114C6C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D6984D7-F550-4512-87F8-DAF49663F6FF}"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4B8A07C-C1F6-CB99-0469-6F041FDAF3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904A07A5-0E9E-07FD-D914-7CF8677F84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Oregon estimated it saved 17% on costs by switching to all VBM</a:t>
            </a:r>
          </a:p>
          <a:p>
            <a:pPr>
              <a:spcBef>
                <a:spcPct val="0"/>
              </a:spcBef>
            </a:pPr>
            <a:r>
              <a:rPr lang="en-US" altLang="en-US"/>
              <a:t>Would require all registered voters to mail in a ballot, eliminates the need for polling places</a:t>
            </a:r>
          </a:p>
          <a:p>
            <a:pPr>
              <a:spcBef>
                <a:spcPct val="0"/>
              </a:spcBef>
            </a:pPr>
            <a:r>
              <a:rPr lang="en-US" altLang="en-US"/>
              <a:t>Oregon has had a slow 20 process to finally adopt a full VBM system- started with no excuse absentee and then small scale elections allowing VBM. Eventually the entire state was all-VBM</a:t>
            </a:r>
          </a:p>
          <a:p>
            <a:pPr>
              <a:spcBef>
                <a:spcPct val="0"/>
              </a:spcBef>
            </a:pPr>
            <a:endParaRPr lang="en-US" altLang="en-US"/>
          </a:p>
          <a:p>
            <a:pPr>
              <a:spcBef>
                <a:spcPct val="0"/>
              </a:spcBef>
            </a:pPr>
            <a:r>
              <a:rPr lang="en-US" altLang="en-US"/>
              <a:t>-VBM serves to retain voters more than mobilize voters </a:t>
            </a:r>
          </a:p>
          <a:p>
            <a:pPr>
              <a:spcBef>
                <a:spcPct val="0"/>
              </a:spcBef>
            </a:pPr>
            <a:endParaRPr lang="en-US" altLang="en-US"/>
          </a:p>
          <a:p>
            <a:pPr>
              <a:spcBef>
                <a:spcPct val="0"/>
              </a:spcBef>
            </a:pPr>
            <a:r>
              <a:rPr lang="en-US" altLang="en-US"/>
              <a:t>-Oregon is the only state to mandate VBM status, but other states  provide permanent VBM status as an option for voters</a:t>
            </a:r>
            <a:endParaRPr lang="en-US" altLang="en-US" i="1"/>
          </a:p>
          <a:p>
            <a:pPr>
              <a:spcBef>
                <a:spcPct val="0"/>
              </a:spcBef>
            </a:pPr>
            <a:endParaRPr lang="en-US" altLang="en-US" i="1"/>
          </a:p>
          <a:p>
            <a:pPr>
              <a:spcBef>
                <a:spcPct val="0"/>
              </a:spcBef>
            </a:pPr>
            <a:r>
              <a:rPr lang="en-US" altLang="en-US"/>
              <a:t>Oregon reports 6% increase over 3 presidential elections, but scholars see inconsistent results in studies.</a:t>
            </a:r>
          </a:p>
          <a:p>
            <a:pPr>
              <a:spcBef>
                <a:spcPct val="0"/>
              </a:spcBef>
            </a:pPr>
            <a:endParaRPr lang="en-US" altLang="en-US"/>
          </a:p>
        </p:txBody>
      </p:sp>
      <p:sp>
        <p:nvSpPr>
          <p:cNvPr id="61444" name="Slide Number Placeholder 3">
            <a:extLst>
              <a:ext uri="{FF2B5EF4-FFF2-40B4-BE49-F238E27FC236}">
                <a16:creationId xmlns:a16="http://schemas.microsoft.com/office/drawing/2014/main" id="{41E6683B-E213-D722-DAD2-DD51A0FB0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CBF8ECE8-2727-4056-8FEA-D25F6B9CA15B}"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DFA8109-D3F3-911C-4746-37055E1A7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56018D69-0F8B-DC7D-0BF4-FFD088BAB8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a:extLst>
              <a:ext uri="{FF2B5EF4-FFF2-40B4-BE49-F238E27FC236}">
                <a16:creationId xmlns:a16="http://schemas.microsoft.com/office/drawing/2014/main" id="{F3D5073A-1B76-B0AC-ECF4-6D4D1AF454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19B3E95-5C49-448E-9638-9F9144B56035}"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DFDD67B-8E13-27F9-0A16-EC7D1A5C17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AF12A25-A7AB-C4FC-655A-E75C12AB06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a:extLst>
              <a:ext uri="{FF2B5EF4-FFF2-40B4-BE49-F238E27FC236}">
                <a16:creationId xmlns:a16="http://schemas.microsoft.com/office/drawing/2014/main" id="{82E4FB9E-6B70-37AA-A7AF-4FF2B931AE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2B75ED5-DF3E-42F2-AB93-BA2DA80CAE60}"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31590DE-ED64-07FE-601F-49728115B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19CB1E8-5226-A6FB-BADC-440D07B28D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a:extLst>
              <a:ext uri="{FF2B5EF4-FFF2-40B4-BE49-F238E27FC236}">
                <a16:creationId xmlns:a16="http://schemas.microsoft.com/office/drawing/2014/main" id="{0BC2B523-60D8-7456-44B5-EF7390C520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0AD3267B-DBAC-4473-9E58-502341EC80E1}"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7F559B2-60C4-9881-EAF7-6960BB0EE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CDE81A5-9A0A-CD31-740C-A8DD88B9F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a:extLst>
              <a:ext uri="{FF2B5EF4-FFF2-40B4-BE49-F238E27FC236}">
                <a16:creationId xmlns:a16="http://schemas.microsoft.com/office/drawing/2014/main" id="{D0054476-E035-99E9-D1C8-8545984F0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05ECA746-2F00-4DB4-A3BD-3F18C2BB92EC}"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D3B96E0-D763-CD21-11C2-B5326A19B4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2B78AE2-C028-1CE6-E55E-AAAF35576D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a:extLst>
              <a:ext uri="{FF2B5EF4-FFF2-40B4-BE49-F238E27FC236}">
                <a16:creationId xmlns:a16="http://schemas.microsoft.com/office/drawing/2014/main" id="{D5553B5D-3C70-DD0F-05AB-594C531D10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91F0A5B-E51B-4654-8BB5-78714BC71786}"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41C0DF4-458D-AAB6-AC81-E5BD003DEE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061CEF6-1A93-E491-BB5C-5921FC3755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7588" name="Slide Number Placeholder 3">
            <a:extLst>
              <a:ext uri="{FF2B5EF4-FFF2-40B4-BE49-F238E27FC236}">
                <a16:creationId xmlns:a16="http://schemas.microsoft.com/office/drawing/2014/main" id="{DD7CE849-30CF-8ED6-F962-7B06F7A12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AC20D30F-D268-4335-B7D7-ADBCCE6F1FE5}"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DA4BDE8-1234-5238-2AD5-131F8703C6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664696C-060B-8542-0B39-F117163390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endParaRPr lang="en-US" altLang="en-US" b="1"/>
          </a:p>
          <a:p>
            <a:pPr lvl="1">
              <a:spcBef>
                <a:spcPct val="0"/>
              </a:spcBef>
            </a:pPr>
            <a:endParaRPr lang="en-US" altLang="en-US" b="1"/>
          </a:p>
        </p:txBody>
      </p:sp>
      <p:sp>
        <p:nvSpPr>
          <p:cNvPr id="41988" name="Slide Number Placeholder 3">
            <a:extLst>
              <a:ext uri="{FF2B5EF4-FFF2-40B4-BE49-F238E27FC236}">
                <a16:creationId xmlns:a16="http://schemas.microsoft.com/office/drawing/2014/main" id="{BB7C5DA9-BAA6-87FD-8873-D7120D3FF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F34F958-685F-4E50-9E45-2A66319A4928}"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850F6AA-B98E-B455-C6C0-96896A4C1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25A5BBE-4042-FCE8-71AD-8660496D3A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addition to the 8 states that currently have EDR, two more, North Carolina and Ohio, allow voters to register and vote during the early voting period.</a:t>
            </a:r>
          </a:p>
          <a:p>
            <a:pPr>
              <a:spcBef>
                <a:spcPct val="0"/>
              </a:spcBef>
            </a:pPr>
            <a:endParaRPr lang="en-US" altLang="en-US"/>
          </a:p>
          <a:p>
            <a:pPr>
              <a:spcBef>
                <a:spcPct val="0"/>
              </a:spcBef>
            </a:pPr>
            <a:r>
              <a:rPr lang="en-US" altLang="en-US"/>
              <a:t>9 states currently offer online voter registration, California and Maryland have passed legislation but not implemented it yet.</a:t>
            </a:r>
          </a:p>
          <a:p>
            <a:pPr>
              <a:spcBef>
                <a:spcPct val="0"/>
              </a:spcBef>
            </a:pPr>
            <a:endParaRPr lang="en-US" altLang="en-US"/>
          </a:p>
          <a:p>
            <a:pPr lvl="1">
              <a:spcBef>
                <a:spcPct val="0"/>
              </a:spcBef>
            </a:pPr>
            <a:endParaRPr lang="en-US" altLang="en-US" b="1"/>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p:txBody>
      </p:sp>
      <p:sp>
        <p:nvSpPr>
          <p:cNvPr id="43012" name="Slide Number Placeholder 3">
            <a:extLst>
              <a:ext uri="{FF2B5EF4-FFF2-40B4-BE49-F238E27FC236}">
                <a16:creationId xmlns:a16="http://schemas.microsoft.com/office/drawing/2014/main" id="{0F17FBA8-FEDB-927C-C7B6-7792CCB60E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3DC0684-3E4B-4DC7-AFCD-2CFAA2E8464B}"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7F6D3E5-3F5D-9BAE-A3C9-12099084B3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9DCD6A8-1ECB-BCEA-3BCD-8134A40B80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Voter registration deadline is 25 days, 10 days required in Constitution, </a:t>
            </a:r>
          </a:p>
          <a:p>
            <a:pPr>
              <a:spcBef>
                <a:spcPct val="0"/>
              </a:spcBef>
            </a:pPr>
            <a:r>
              <a:rPr lang="en-US" altLang="en-US"/>
              <a:t>Party affiliation has to be changed by 25 days prior to the date of the preceding general election day </a:t>
            </a:r>
          </a:p>
          <a:p>
            <a:pPr>
              <a:spcBef>
                <a:spcPct val="0"/>
              </a:spcBef>
            </a:pPr>
            <a:r>
              <a:rPr lang="en-US" altLang="en-US"/>
              <a:t>Party affiliation, 20 of 25 states that require party affiliation to vote in primaries allow changes within 30 days of voting. </a:t>
            </a:r>
          </a:p>
          <a:p>
            <a:pPr>
              <a:spcBef>
                <a:spcPct val="0"/>
              </a:spcBef>
            </a:pPr>
            <a:endParaRPr lang="en-US" altLang="en-US"/>
          </a:p>
        </p:txBody>
      </p:sp>
      <p:sp>
        <p:nvSpPr>
          <p:cNvPr id="44036" name="Slide Number Placeholder 3">
            <a:extLst>
              <a:ext uri="{FF2B5EF4-FFF2-40B4-BE49-F238E27FC236}">
                <a16:creationId xmlns:a16="http://schemas.microsoft.com/office/drawing/2014/main" id="{0BD08585-6E45-435B-A990-25F681701A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B5C3A341-2E1C-4B9F-A1D4-6AD706161889}"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1698F54-DA18-3C55-54BD-4E9FA09B4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2FAB50F-AEE9-E7F4-5371-E6B683E6E0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Brennan Center did an extensive study of paperless voter registration in 2010.  This report cited a comprehensive national study showing that  up to 3 million people were  kept from voting in 2008 due to registration problems.  </a:t>
            </a:r>
          </a:p>
          <a:p>
            <a:pPr>
              <a:spcBef>
                <a:spcPct val="0"/>
              </a:spcBef>
            </a:pPr>
            <a:r>
              <a:rPr lang="en-US" altLang="en-US"/>
              <a:t>Automated registration refers to how  State election officials electronically register consenting eligible citizens</a:t>
            </a:r>
          </a:p>
          <a:p>
            <a:pPr>
              <a:spcBef>
                <a:spcPct val="0"/>
              </a:spcBef>
            </a:pPr>
            <a:r>
              <a:rPr lang="en-US" altLang="en-US"/>
              <a:t>Once an eligible citizen is on a state’s voter rolls, that record is also electronically updated</a:t>
            </a:r>
          </a:p>
          <a:p>
            <a:pPr>
              <a:spcBef>
                <a:spcPct val="0"/>
              </a:spcBef>
            </a:pPr>
            <a:r>
              <a:rPr lang="en-US" altLang="en-US"/>
              <a:t>Eligible citizens can correct errors on the voter rolls before and on Election Day.</a:t>
            </a:r>
          </a:p>
          <a:p>
            <a:pPr>
              <a:spcBef>
                <a:spcPct val="0"/>
              </a:spcBef>
            </a:pPr>
            <a:r>
              <a:rPr lang="en-US" altLang="en-US"/>
              <a:t>Nine states currently offer online registration.</a:t>
            </a:r>
          </a:p>
          <a:p>
            <a:pPr>
              <a:spcBef>
                <a:spcPct val="0"/>
              </a:spcBef>
            </a:pPr>
            <a:r>
              <a:rPr lang="en-US" altLang="en-US"/>
              <a:t>Eight states have election day registration.</a:t>
            </a:r>
          </a:p>
          <a:p>
            <a:pPr>
              <a:spcBef>
                <a:spcPct val="0"/>
              </a:spcBef>
            </a:pPr>
            <a:endParaRPr lang="en-US" altLang="en-US"/>
          </a:p>
          <a:p>
            <a:pPr>
              <a:spcBef>
                <a:spcPct val="0"/>
              </a:spcBef>
            </a:pPr>
            <a:endParaRPr lang="en-US" altLang="en-US"/>
          </a:p>
        </p:txBody>
      </p:sp>
      <p:sp>
        <p:nvSpPr>
          <p:cNvPr id="45060" name="Slide Number Placeholder 3">
            <a:extLst>
              <a:ext uri="{FF2B5EF4-FFF2-40B4-BE49-F238E27FC236}">
                <a16:creationId xmlns:a16="http://schemas.microsoft.com/office/drawing/2014/main" id="{E8BA74E2-FB2D-188F-FD17-18A0FCAFDE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22F4014-D1DA-4D0A-9E40-3EFDA8D4FD4D}"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8BE1928-FC79-9B11-06BD-B0C398CEE8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E3E6A23-6F31-30A7-CBA4-4D1AD7B08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states that have adopted automated registration at their DMVs all follow basically the same process.</a:t>
            </a:r>
          </a:p>
          <a:p>
            <a:pPr>
              <a:spcBef>
                <a:spcPct val="0"/>
              </a:spcBef>
            </a:pPr>
            <a:r>
              <a:rPr lang="en-US" altLang="en-US" b="1"/>
              <a:t>Step 1:</a:t>
            </a:r>
            <a:r>
              <a:rPr lang="en-US" altLang="en-US"/>
              <a:t> When a customer wishes to register to vote and affirms her eligibility, DMV officials enter her information into the DMV database system.</a:t>
            </a:r>
          </a:p>
          <a:p>
            <a:pPr>
              <a:spcBef>
                <a:spcPct val="0"/>
              </a:spcBef>
            </a:pPr>
            <a:r>
              <a:rPr lang="en-US" altLang="en-US" b="1"/>
              <a:t>Step 2: </a:t>
            </a:r>
            <a:r>
              <a:rPr lang="en-US" altLang="en-US"/>
              <a:t>The statewide voter registration database system collects voter registration information from the DMV system and sends it to local election officials for review.</a:t>
            </a:r>
          </a:p>
          <a:p>
            <a:pPr>
              <a:spcBef>
                <a:spcPct val="0"/>
              </a:spcBef>
            </a:pPr>
            <a:r>
              <a:rPr lang="en-US" altLang="en-US" b="1"/>
              <a:t>Step 3: </a:t>
            </a:r>
            <a:r>
              <a:rPr lang="en-US" altLang="en-US"/>
              <a:t>Local officials review the new registrations.</a:t>
            </a:r>
          </a:p>
          <a:p>
            <a:pPr>
              <a:spcBef>
                <a:spcPct val="0"/>
              </a:spcBef>
            </a:pPr>
            <a:r>
              <a:rPr lang="en-US" altLang="en-US" b="1"/>
              <a:t>Step 4:</a:t>
            </a:r>
            <a:r>
              <a:rPr lang="en-US" altLang="en-US"/>
              <a:t> When local officials accept the registrations, they are posted to the voter rolls.</a:t>
            </a:r>
          </a:p>
          <a:p>
            <a:pPr>
              <a:spcBef>
                <a:spcPct val="0"/>
              </a:spcBef>
            </a:pPr>
            <a:endParaRPr lang="en-US" altLang="en-US"/>
          </a:p>
          <a:p>
            <a:pPr>
              <a:spcBef>
                <a:spcPct val="0"/>
              </a:spcBef>
            </a:pPr>
            <a:r>
              <a:rPr lang="en-US" altLang="en-US"/>
              <a:t>Automated registration has become increasingly popular. Seven states currently have fully automated systems. By this, we mean the entire process is paperless, so that all information election officials need is transmitted electronically in a format that can be uploaded into their databases.  Ten states now have partially automated systems. By this, we mean that agency officials transmit some information electronically, but they have not completely eliminated the transmittal of paper forms (such as for signatures) or local data entry. Arkansas and Texas, listed here as partially automated, are currently moving toward full automation and they may have completed their work by now.</a:t>
            </a:r>
          </a:p>
          <a:p>
            <a:pPr>
              <a:spcBef>
                <a:spcPct val="0"/>
              </a:spcBef>
            </a:pPr>
            <a:endParaRPr lang="en-US" altLang="en-US"/>
          </a:p>
        </p:txBody>
      </p:sp>
      <p:sp>
        <p:nvSpPr>
          <p:cNvPr id="46084" name="Slide Number Placeholder 3">
            <a:extLst>
              <a:ext uri="{FF2B5EF4-FFF2-40B4-BE49-F238E27FC236}">
                <a16:creationId xmlns:a16="http://schemas.microsoft.com/office/drawing/2014/main" id="{7530AE05-2638-CBFA-FAFC-86F60DDF50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12467706-0C9A-40EF-A750-7A8EDD38D79F}"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004AFE3-4A23-E4E1-2B58-B60E14CE9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E020518-724D-6A1B-CC06-B13DB811E9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Clear benefits of paperless system.  Registration innovations have earned praise from both parties.</a:t>
            </a:r>
          </a:p>
          <a:p>
            <a:pPr>
              <a:spcBef>
                <a:spcPct val="0"/>
              </a:spcBef>
            </a:pPr>
            <a:endParaRPr lang="en-US" altLang="en-US"/>
          </a:p>
          <a:p>
            <a:pPr>
              <a:spcBef>
                <a:spcPct val="0"/>
              </a:spcBef>
            </a:pPr>
            <a:r>
              <a:rPr lang="en-US" altLang="en-US"/>
              <a:t>None of state officials interviewed by the Brennan Center found any reliability or security problems with paperless registration.</a:t>
            </a:r>
          </a:p>
        </p:txBody>
      </p:sp>
      <p:sp>
        <p:nvSpPr>
          <p:cNvPr id="47108" name="Slide Number Placeholder 3">
            <a:extLst>
              <a:ext uri="{FF2B5EF4-FFF2-40B4-BE49-F238E27FC236}">
                <a16:creationId xmlns:a16="http://schemas.microsoft.com/office/drawing/2014/main" id="{44A192C6-02B3-8E92-0B5E-AE9B7685D2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C9BF0D34-5890-4F0F-8BA6-189A4977B790}"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6D9DA4E-6617-588B-4096-98088AFDEF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A69D26E-093F-67A3-F8C3-9B5934A24144}"/>
              </a:ext>
            </a:extLst>
          </p:cNvPr>
          <p:cNvSpPr>
            <a:spLocks noGrp="1"/>
          </p:cNvSpPr>
          <p:nvPr>
            <p:ph type="body" idx="1"/>
          </p:nvPr>
        </p:nvSpPr>
        <p:spPr/>
        <p:txBody>
          <a:bodyPr/>
          <a:lstStyle/>
          <a:p>
            <a:pPr fontAlgn="auto">
              <a:spcBef>
                <a:spcPts val="0"/>
              </a:spcBef>
              <a:spcAft>
                <a:spcPts val="0"/>
              </a:spcAft>
              <a:defRPr/>
            </a:pPr>
            <a:r>
              <a:rPr lang="en-US" dirty="0"/>
              <a:t>The infrastructure for modernization is now in place in every state:</a:t>
            </a:r>
          </a:p>
          <a:p>
            <a:pPr marL="228600" indent="-228600" fontAlgn="auto">
              <a:spcBef>
                <a:spcPts val="0"/>
              </a:spcBef>
              <a:spcAft>
                <a:spcPts val="0"/>
              </a:spcAft>
              <a:buFontTx/>
              <a:buAutoNum type="arabicPeriod"/>
              <a:defRPr/>
            </a:pPr>
            <a:r>
              <a:rPr lang="en-US" dirty="0"/>
              <a:t>Every state now has a statewide voter registration database.</a:t>
            </a:r>
          </a:p>
          <a:p>
            <a:pPr marL="228600" indent="-228600" fontAlgn="auto">
              <a:spcBef>
                <a:spcPts val="0"/>
              </a:spcBef>
              <a:spcAft>
                <a:spcPts val="0"/>
              </a:spcAft>
              <a:buFontTx/>
              <a:buAutoNum type="arabicPeriod"/>
              <a:defRPr/>
            </a:pPr>
            <a:r>
              <a:rPr lang="en-US" dirty="0"/>
              <a:t> Most other reliable government lists are now in computerized databases.</a:t>
            </a:r>
          </a:p>
          <a:p>
            <a:pPr marL="228600" indent="-228600" fontAlgn="auto">
              <a:spcBef>
                <a:spcPts val="0"/>
              </a:spcBef>
              <a:spcAft>
                <a:spcPts val="0"/>
              </a:spcAft>
              <a:buFontTx/>
              <a:buAutoNum type="arabicPeriod"/>
              <a:defRPr/>
            </a:pPr>
            <a:r>
              <a:rPr lang="en-US" dirty="0"/>
              <a:t> The Selective Service builds its registration lists largely through automated registration and data transfer from government agencies in every state, and it has been doing so for a number of years.</a:t>
            </a:r>
          </a:p>
          <a:p>
            <a:pPr marL="228600" indent="-228600" fontAlgn="auto">
              <a:spcBef>
                <a:spcPts val="0"/>
              </a:spcBef>
              <a:spcAft>
                <a:spcPts val="0"/>
              </a:spcAft>
              <a:buFontTx/>
              <a:buAutoNum type="arabicPeriod"/>
              <a:defRPr/>
            </a:pPr>
            <a:endParaRPr lang="en-US" dirty="0"/>
          </a:p>
          <a:p>
            <a:pPr marL="228600" indent="-228600" fontAlgn="auto">
              <a:spcBef>
                <a:spcPts val="0"/>
              </a:spcBef>
              <a:spcAft>
                <a:spcPts val="0"/>
              </a:spcAft>
              <a:defRPr/>
            </a:pPr>
            <a:r>
              <a:rPr lang="en-US" dirty="0"/>
              <a:t>Moving to paperless registration in New York would not require a constitutional amendment or major statutory changes.</a:t>
            </a:r>
          </a:p>
        </p:txBody>
      </p:sp>
      <p:sp>
        <p:nvSpPr>
          <p:cNvPr id="48132" name="Slide Number Placeholder 3">
            <a:extLst>
              <a:ext uri="{FF2B5EF4-FFF2-40B4-BE49-F238E27FC236}">
                <a16:creationId xmlns:a16="http://schemas.microsoft.com/office/drawing/2014/main" id="{34A2C048-52CA-BFB2-6170-E7832FC84B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01247D7-3FCD-4329-85E9-06DFA41DBDE6}"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2A6E1E6C-D6F1-FD65-5E06-9F3FB519FFDE}"/>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a:extLst>
              <a:ext uri="{FF2B5EF4-FFF2-40B4-BE49-F238E27FC236}">
                <a16:creationId xmlns:a16="http://schemas.microsoft.com/office/drawing/2014/main" id="{911AC390-837D-AFF2-8F79-C47EF78CAAEA}"/>
              </a:ext>
            </a:extLst>
          </p:cNvPr>
          <p:cNvGrpSpPr>
            <a:grpSpLocks/>
          </p:cNvGrpSpPr>
          <p:nvPr/>
        </p:nvGrpSpPr>
        <p:grpSpPr bwMode="auto">
          <a:xfrm>
            <a:off x="-3175" y="4953000"/>
            <a:ext cx="9147175" cy="1911350"/>
            <a:chOff x="-3765" y="4832896"/>
            <a:chExt cx="9147765" cy="2032192"/>
          </a:xfrm>
        </p:grpSpPr>
        <p:sp>
          <p:nvSpPr>
            <p:cNvPr id="4" name="Freeform 16">
              <a:extLst>
                <a:ext uri="{FF2B5EF4-FFF2-40B4-BE49-F238E27FC236}">
                  <a16:creationId xmlns:a16="http://schemas.microsoft.com/office/drawing/2014/main" id="{6107A923-0837-75CE-6D03-D532FC3B8140}"/>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18">
              <a:extLst>
                <a:ext uri="{FF2B5EF4-FFF2-40B4-BE49-F238E27FC236}">
                  <a16:creationId xmlns:a16="http://schemas.microsoft.com/office/drawing/2014/main" id="{9D2977A1-6993-053F-DFCF-8615B9EB3CDE}"/>
                </a:ext>
              </a:extLst>
            </p:cNvPr>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19">
              <a:extLst>
                <a:ext uri="{FF2B5EF4-FFF2-40B4-BE49-F238E27FC236}">
                  <a16:creationId xmlns:a16="http://schemas.microsoft.com/office/drawing/2014/main" id="{47D980CE-51E9-FE5D-5760-571673E30E4F}"/>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8F0D4A17-8A91-39FB-9099-76450CA7B5D1}"/>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Date Placeholder 29">
            <a:extLst>
              <a:ext uri="{FF2B5EF4-FFF2-40B4-BE49-F238E27FC236}">
                <a16:creationId xmlns:a16="http://schemas.microsoft.com/office/drawing/2014/main" id="{73990A84-FA3E-9D2A-27E7-9560E9BF6EF9}"/>
              </a:ext>
            </a:extLst>
          </p:cNvPr>
          <p:cNvSpPr>
            <a:spLocks noGrp="1"/>
          </p:cNvSpPr>
          <p:nvPr>
            <p:ph type="dt" sz="half" idx="10"/>
          </p:nvPr>
        </p:nvSpPr>
        <p:spPr/>
        <p:txBody>
          <a:bodyPr/>
          <a:lstStyle>
            <a:lvl1pPr>
              <a:defRPr smtClean="0">
                <a:solidFill>
                  <a:srgbClr val="FFFFFF"/>
                </a:solidFill>
              </a:defRPr>
            </a:lvl1pPr>
          </a:lstStyle>
          <a:p>
            <a:pPr>
              <a:defRPr/>
            </a:pPr>
            <a:fld id="{995E256A-F6F1-402C-B385-50967C09E224}" type="datetime1">
              <a:rPr lang="en-US"/>
              <a:pPr>
                <a:defRPr/>
              </a:pPr>
              <a:t>9/7/2022</a:t>
            </a:fld>
            <a:endParaRPr lang="en-US"/>
          </a:p>
        </p:txBody>
      </p:sp>
      <p:sp>
        <p:nvSpPr>
          <p:cNvPr id="10" name="Footer Placeholder 18">
            <a:extLst>
              <a:ext uri="{FF2B5EF4-FFF2-40B4-BE49-F238E27FC236}">
                <a16:creationId xmlns:a16="http://schemas.microsoft.com/office/drawing/2014/main" id="{87ECBBF6-6BA6-0A3C-2934-582E8D727FA6}"/>
              </a:ext>
            </a:extLst>
          </p:cNvPr>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1" name="Slide Number Placeholder 26">
            <a:extLst>
              <a:ext uri="{FF2B5EF4-FFF2-40B4-BE49-F238E27FC236}">
                <a16:creationId xmlns:a16="http://schemas.microsoft.com/office/drawing/2014/main" id="{EDD9AC56-982D-4940-571B-B1B3B17362E9}"/>
              </a:ext>
            </a:extLst>
          </p:cNvPr>
          <p:cNvSpPr>
            <a:spLocks noGrp="1"/>
          </p:cNvSpPr>
          <p:nvPr>
            <p:ph type="sldNum" sz="quarter" idx="12"/>
          </p:nvPr>
        </p:nvSpPr>
        <p:spPr/>
        <p:txBody>
          <a:bodyPr/>
          <a:lstStyle>
            <a:lvl1pPr>
              <a:defRPr>
                <a:solidFill>
                  <a:srgbClr val="FFFFFF"/>
                </a:solidFill>
              </a:defRPr>
            </a:lvl1pPr>
          </a:lstStyle>
          <a:p>
            <a:fld id="{4989F72D-7EF8-4716-B8B1-5DD186A0D939}" type="slidenum">
              <a:rPr lang="en-US" altLang="en-US"/>
              <a:pPr/>
              <a:t>‹#›</a:t>
            </a:fld>
            <a:endParaRPr lang="en-US" altLang="en-US"/>
          </a:p>
        </p:txBody>
      </p:sp>
    </p:spTree>
    <p:extLst>
      <p:ext uri="{BB962C8B-B14F-4D97-AF65-F5344CB8AC3E}">
        <p14:creationId xmlns:p14="http://schemas.microsoft.com/office/powerpoint/2010/main" val="56655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07C159A-DE16-A129-37B0-CB2FC6A9270C}"/>
              </a:ext>
            </a:extLst>
          </p:cNvPr>
          <p:cNvSpPr>
            <a:spLocks noGrp="1"/>
          </p:cNvSpPr>
          <p:nvPr>
            <p:ph type="dt" sz="half" idx="10"/>
          </p:nvPr>
        </p:nvSpPr>
        <p:spPr/>
        <p:txBody>
          <a:bodyPr/>
          <a:lstStyle>
            <a:lvl1pPr>
              <a:defRPr/>
            </a:lvl1pPr>
          </a:lstStyle>
          <a:p>
            <a:pPr>
              <a:defRPr/>
            </a:pPr>
            <a:fld id="{3916FDB3-7A60-40AC-BDE2-A5A198088609}" type="datetime1">
              <a:rPr lang="en-US"/>
              <a:pPr>
                <a:defRPr/>
              </a:pPr>
              <a:t>9/7/2022</a:t>
            </a:fld>
            <a:endParaRPr lang="en-US"/>
          </a:p>
        </p:txBody>
      </p:sp>
      <p:sp>
        <p:nvSpPr>
          <p:cNvPr id="5" name="Footer Placeholder 21">
            <a:extLst>
              <a:ext uri="{FF2B5EF4-FFF2-40B4-BE49-F238E27FC236}">
                <a16:creationId xmlns:a16="http://schemas.microsoft.com/office/drawing/2014/main" id="{0D1D011E-BE9A-A0F6-38F2-591E1DB6EF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A5142FE-6926-4E72-A66D-DC3970D28896}"/>
              </a:ext>
            </a:extLst>
          </p:cNvPr>
          <p:cNvSpPr>
            <a:spLocks noGrp="1"/>
          </p:cNvSpPr>
          <p:nvPr>
            <p:ph type="sldNum" sz="quarter" idx="12"/>
          </p:nvPr>
        </p:nvSpPr>
        <p:spPr/>
        <p:txBody>
          <a:bodyPr/>
          <a:lstStyle>
            <a:lvl1pPr>
              <a:defRPr/>
            </a:lvl1pPr>
          </a:lstStyle>
          <a:p>
            <a:fld id="{92F2074B-001B-4A90-A286-04C5AF8B2615}" type="slidenum">
              <a:rPr lang="en-US" altLang="en-US"/>
              <a:pPr/>
              <a:t>‹#›</a:t>
            </a:fld>
            <a:endParaRPr lang="en-US" altLang="en-US"/>
          </a:p>
        </p:txBody>
      </p:sp>
    </p:spTree>
    <p:extLst>
      <p:ext uri="{BB962C8B-B14F-4D97-AF65-F5344CB8AC3E}">
        <p14:creationId xmlns:p14="http://schemas.microsoft.com/office/powerpoint/2010/main" val="347123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70BFDEC-A58B-CF82-00C2-A6ECA5F374C4}"/>
              </a:ext>
            </a:extLst>
          </p:cNvPr>
          <p:cNvSpPr>
            <a:spLocks noGrp="1"/>
          </p:cNvSpPr>
          <p:nvPr>
            <p:ph type="dt" sz="half" idx="10"/>
          </p:nvPr>
        </p:nvSpPr>
        <p:spPr/>
        <p:txBody>
          <a:bodyPr/>
          <a:lstStyle>
            <a:lvl1pPr>
              <a:defRPr/>
            </a:lvl1pPr>
          </a:lstStyle>
          <a:p>
            <a:pPr>
              <a:defRPr/>
            </a:pPr>
            <a:fld id="{19AD334A-FBDA-4B64-9AFB-0A652CCCD55D}" type="datetime1">
              <a:rPr lang="en-US"/>
              <a:pPr>
                <a:defRPr/>
              </a:pPr>
              <a:t>9/7/2022</a:t>
            </a:fld>
            <a:endParaRPr lang="en-US"/>
          </a:p>
        </p:txBody>
      </p:sp>
      <p:sp>
        <p:nvSpPr>
          <p:cNvPr id="5" name="Footer Placeholder 21">
            <a:extLst>
              <a:ext uri="{FF2B5EF4-FFF2-40B4-BE49-F238E27FC236}">
                <a16:creationId xmlns:a16="http://schemas.microsoft.com/office/drawing/2014/main" id="{862BBEAC-B153-7FB7-830E-B528965888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6299116-FB20-1B98-A03A-12D1CC057770}"/>
              </a:ext>
            </a:extLst>
          </p:cNvPr>
          <p:cNvSpPr>
            <a:spLocks noGrp="1"/>
          </p:cNvSpPr>
          <p:nvPr>
            <p:ph type="sldNum" sz="quarter" idx="12"/>
          </p:nvPr>
        </p:nvSpPr>
        <p:spPr/>
        <p:txBody>
          <a:bodyPr/>
          <a:lstStyle>
            <a:lvl1pPr>
              <a:defRPr/>
            </a:lvl1pPr>
          </a:lstStyle>
          <a:p>
            <a:fld id="{509EB834-E30F-4B6B-86DF-2D60BAC6CC2E}" type="slidenum">
              <a:rPr lang="en-US" altLang="en-US"/>
              <a:pPr/>
              <a:t>‹#›</a:t>
            </a:fld>
            <a:endParaRPr lang="en-US" altLang="en-US"/>
          </a:p>
        </p:txBody>
      </p:sp>
    </p:spTree>
    <p:extLst>
      <p:ext uri="{BB962C8B-B14F-4D97-AF65-F5344CB8AC3E}">
        <p14:creationId xmlns:p14="http://schemas.microsoft.com/office/powerpoint/2010/main" val="113572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E7930974-0653-16BE-E87F-33A541D7A3BA}"/>
              </a:ext>
            </a:extLst>
          </p:cNvPr>
          <p:cNvSpPr>
            <a:spLocks noGrp="1"/>
          </p:cNvSpPr>
          <p:nvPr>
            <p:ph type="dt" sz="half" idx="10"/>
          </p:nvPr>
        </p:nvSpPr>
        <p:spPr/>
        <p:txBody>
          <a:bodyPr/>
          <a:lstStyle>
            <a:lvl1pPr>
              <a:defRPr/>
            </a:lvl1pPr>
          </a:lstStyle>
          <a:p>
            <a:pPr>
              <a:defRPr/>
            </a:pPr>
            <a:fld id="{68A138C0-0618-422E-B4D1-314F5B31562E}" type="datetime1">
              <a:rPr lang="en-US"/>
              <a:pPr>
                <a:defRPr/>
              </a:pPr>
              <a:t>9/7/2022</a:t>
            </a:fld>
            <a:endParaRPr lang="en-US"/>
          </a:p>
        </p:txBody>
      </p:sp>
      <p:sp>
        <p:nvSpPr>
          <p:cNvPr id="4" name="Footer Placeholder 21">
            <a:extLst>
              <a:ext uri="{FF2B5EF4-FFF2-40B4-BE49-F238E27FC236}">
                <a16:creationId xmlns:a16="http://schemas.microsoft.com/office/drawing/2014/main" id="{69273D40-D4EA-82AC-69D7-150CD6F291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0CE31C21-7765-1E5F-2EEE-855AF2C57BBB}"/>
              </a:ext>
            </a:extLst>
          </p:cNvPr>
          <p:cNvSpPr>
            <a:spLocks noGrp="1"/>
          </p:cNvSpPr>
          <p:nvPr>
            <p:ph type="sldNum" sz="quarter" idx="12"/>
          </p:nvPr>
        </p:nvSpPr>
        <p:spPr/>
        <p:txBody>
          <a:bodyPr/>
          <a:lstStyle>
            <a:lvl1pPr>
              <a:defRPr/>
            </a:lvl1pPr>
          </a:lstStyle>
          <a:p>
            <a:fld id="{4D89809D-7C49-4893-ADAA-A8D57237F408}" type="slidenum">
              <a:rPr lang="en-US" altLang="en-US"/>
              <a:pPr/>
              <a:t>‹#›</a:t>
            </a:fld>
            <a:endParaRPr lang="en-US" altLang="en-US"/>
          </a:p>
        </p:txBody>
      </p:sp>
    </p:spTree>
    <p:extLst>
      <p:ext uri="{BB962C8B-B14F-4D97-AF65-F5344CB8AC3E}">
        <p14:creationId xmlns:p14="http://schemas.microsoft.com/office/powerpoint/2010/main" val="260208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1C2B7D30-6D97-55AF-0B28-C88663A101AF}"/>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15">
            <a:extLst>
              <a:ext uri="{FF2B5EF4-FFF2-40B4-BE49-F238E27FC236}">
                <a16:creationId xmlns:a16="http://schemas.microsoft.com/office/drawing/2014/main" id="{EE9C6CEA-84B0-87EB-2FBD-4147AD439A67}"/>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1D92BA6C-401E-1599-4207-97067E87EA14}"/>
              </a:ext>
            </a:extLst>
          </p:cNvPr>
          <p:cNvSpPr>
            <a:spLocks noGrp="1"/>
          </p:cNvSpPr>
          <p:nvPr>
            <p:ph type="dt" sz="half" idx="10"/>
          </p:nvPr>
        </p:nvSpPr>
        <p:spPr/>
        <p:txBody>
          <a:bodyPr/>
          <a:lstStyle>
            <a:lvl1pPr>
              <a:defRPr/>
            </a:lvl1pPr>
          </a:lstStyle>
          <a:p>
            <a:pPr>
              <a:defRPr/>
            </a:pPr>
            <a:fld id="{4EE49505-E929-428D-B649-9C03327D4BE8}" type="datetime1">
              <a:rPr lang="en-US"/>
              <a:pPr>
                <a:defRPr/>
              </a:pPr>
              <a:t>9/7/2022</a:t>
            </a:fld>
            <a:endParaRPr lang="en-US"/>
          </a:p>
        </p:txBody>
      </p:sp>
      <p:sp>
        <p:nvSpPr>
          <p:cNvPr id="7" name="Footer Placeholder 4">
            <a:extLst>
              <a:ext uri="{FF2B5EF4-FFF2-40B4-BE49-F238E27FC236}">
                <a16:creationId xmlns:a16="http://schemas.microsoft.com/office/drawing/2014/main" id="{596A653F-C5CE-E74A-D596-67A17E1C3C5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BB77338-E131-BD73-2CFF-3FE0F78FF06A}"/>
              </a:ext>
            </a:extLst>
          </p:cNvPr>
          <p:cNvSpPr>
            <a:spLocks noGrp="1"/>
          </p:cNvSpPr>
          <p:nvPr>
            <p:ph type="sldNum" sz="quarter" idx="12"/>
          </p:nvPr>
        </p:nvSpPr>
        <p:spPr/>
        <p:txBody>
          <a:bodyPr/>
          <a:lstStyle>
            <a:lvl1pPr>
              <a:defRPr/>
            </a:lvl1pPr>
          </a:lstStyle>
          <a:p>
            <a:fld id="{9DBC9108-362D-4936-8875-DC15D7E90164}" type="slidenum">
              <a:rPr lang="en-US" altLang="en-US"/>
              <a:pPr/>
              <a:t>‹#›</a:t>
            </a:fld>
            <a:endParaRPr lang="en-US" altLang="en-US"/>
          </a:p>
        </p:txBody>
      </p:sp>
    </p:spTree>
    <p:extLst>
      <p:ext uri="{BB962C8B-B14F-4D97-AF65-F5344CB8AC3E}">
        <p14:creationId xmlns:p14="http://schemas.microsoft.com/office/powerpoint/2010/main" val="29495371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7B243400-371E-17E1-D58E-AE7227FE96A8}"/>
              </a:ext>
            </a:extLst>
          </p:cNvPr>
          <p:cNvSpPr>
            <a:spLocks noGrp="1"/>
          </p:cNvSpPr>
          <p:nvPr>
            <p:ph type="dt" sz="half" idx="10"/>
          </p:nvPr>
        </p:nvSpPr>
        <p:spPr/>
        <p:txBody>
          <a:bodyPr/>
          <a:lstStyle>
            <a:lvl1pPr>
              <a:defRPr/>
            </a:lvl1pPr>
          </a:lstStyle>
          <a:p>
            <a:pPr>
              <a:defRPr/>
            </a:pPr>
            <a:fld id="{EA335E37-0CA2-427C-932B-531CDFB5642B}" type="datetime1">
              <a:rPr lang="en-US"/>
              <a:pPr>
                <a:defRPr/>
              </a:pPr>
              <a:t>9/7/2022</a:t>
            </a:fld>
            <a:endParaRPr lang="en-US"/>
          </a:p>
        </p:txBody>
      </p:sp>
      <p:sp>
        <p:nvSpPr>
          <p:cNvPr id="5" name="Footer Placeholder 5">
            <a:extLst>
              <a:ext uri="{FF2B5EF4-FFF2-40B4-BE49-F238E27FC236}">
                <a16:creationId xmlns:a16="http://schemas.microsoft.com/office/drawing/2014/main" id="{A6096511-5F89-D3BD-9B46-3FA7572498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66E9B382-E9E2-F1FB-1D63-10C89C795284}"/>
              </a:ext>
            </a:extLst>
          </p:cNvPr>
          <p:cNvSpPr>
            <a:spLocks noGrp="1"/>
          </p:cNvSpPr>
          <p:nvPr>
            <p:ph type="sldNum" sz="quarter" idx="12"/>
          </p:nvPr>
        </p:nvSpPr>
        <p:spPr/>
        <p:txBody>
          <a:bodyPr/>
          <a:lstStyle>
            <a:lvl1pPr>
              <a:defRPr/>
            </a:lvl1pPr>
          </a:lstStyle>
          <a:p>
            <a:fld id="{F4ADD7E6-F1D6-49FA-A598-7E5E59D84214}" type="slidenum">
              <a:rPr lang="en-US" altLang="en-US"/>
              <a:pPr/>
              <a:t>‹#›</a:t>
            </a:fld>
            <a:endParaRPr lang="en-US" altLang="en-US"/>
          </a:p>
        </p:txBody>
      </p:sp>
    </p:spTree>
    <p:extLst>
      <p:ext uri="{BB962C8B-B14F-4D97-AF65-F5344CB8AC3E}">
        <p14:creationId xmlns:p14="http://schemas.microsoft.com/office/powerpoint/2010/main" val="30930705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0AE4A-A289-66E9-F11D-3203C419103D}"/>
              </a:ext>
            </a:extLst>
          </p:cNvPr>
          <p:cNvSpPr>
            <a:spLocks noGrp="1"/>
          </p:cNvSpPr>
          <p:nvPr>
            <p:ph type="dt" sz="half" idx="10"/>
          </p:nvPr>
        </p:nvSpPr>
        <p:spPr/>
        <p:txBody>
          <a:bodyPr/>
          <a:lstStyle>
            <a:lvl1pPr>
              <a:defRPr/>
            </a:lvl1pPr>
          </a:lstStyle>
          <a:p>
            <a:pPr>
              <a:defRPr/>
            </a:pPr>
            <a:fld id="{DCAA286E-9E82-47CA-B8D6-8CCA9CDAF7FE}" type="datetime1">
              <a:rPr lang="en-US"/>
              <a:pPr>
                <a:defRPr/>
              </a:pPr>
              <a:t>9/7/2022</a:t>
            </a:fld>
            <a:endParaRPr lang="en-US"/>
          </a:p>
        </p:txBody>
      </p:sp>
      <p:sp>
        <p:nvSpPr>
          <p:cNvPr id="8" name="Footer Placeholder 7">
            <a:extLst>
              <a:ext uri="{FF2B5EF4-FFF2-40B4-BE49-F238E27FC236}">
                <a16:creationId xmlns:a16="http://schemas.microsoft.com/office/drawing/2014/main" id="{01E2186C-0E47-CAD0-B2EF-03904D5DBE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472E103-8ABB-1DBC-4DD2-2FD1360EFE7D}"/>
              </a:ext>
            </a:extLst>
          </p:cNvPr>
          <p:cNvSpPr>
            <a:spLocks noGrp="1"/>
          </p:cNvSpPr>
          <p:nvPr>
            <p:ph type="sldNum" sz="quarter" idx="12"/>
          </p:nvPr>
        </p:nvSpPr>
        <p:spPr/>
        <p:txBody>
          <a:bodyPr/>
          <a:lstStyle>
            <a:lvl1pPr>
              <a:defRPr/>
            </a:lvl1pPr>
          </a:lstStyle>
          <a:p>
            <a:fld id="{F28D1B68-DD70-4FDE-B8F5-F664374AEAFE}" type="slidenum">
              <a:rPr lang="en-US" altLang="en-US"/>
              <a:pPr/>
              <a:t>‹#›</a:t>
            </a:fld>
            <a:endParaRPr lang="en-US" altLang="en-US"/>
          </a:p>
        </p:txBody>
      </p:sp>
    </p:spTree>
    <p:extLst>
      <p:ext uri="{BB962C8B-B14F-4D97-AF65-F5344CB8AC3E}">
        <p14:creationId xmlns:p14="http://schemas.microsoft.com/office/powerpoint/2010/main" val="13659906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1AA4FA1F-FC01-E9C2-B381-66026755321B}"/>
              </a:ext>
            </a:extLst>
          </p:cNvPr>
          <p:cNvSpPr>
            <a:spLocks noGrp="1"/>
          </p:cNvSpPr>
          <p:nvPr>
            <p:ph type="dt" sz="half" idx="10"/>
          </p:nvPr>
        </p:nvSpPr>
        <p:spPr/>
        <p:txBody>
          <a:bodyPr/>
          <a:lstStyle>
            <a:lvl1pPr>
              <a:defRPr/>
            </a:lvl1pPr>
          </a:lstStyle>
          <a:p>
            <a:pPr>
              <a:defRPr/>
            </a:pPr>
            <a:fld id="{8AD71E4F-F1D2-4459-B9DE-897F6160B7DF}" type="datetime1">
              <a:rPr lang="en-US"/>
              <a:pPr>
                <a:defRPr/>
              </a:pPr>
              <a:t>9/7/2022</a:t>
            </a:fld>
            <a:endParaRPr lang="en-US"/>
          </a:p>
        </p:txBody>
      </p:sp>
      <p:sp>
        <p:nvSpPr>
          <p:cNvPr id="3" name="Footer Placeholder 3">
            <a:extLst>
              <a:ext uri="{FF2B5EF4-FFF2-40B4-BE49-F238E27FC236}">
                <a16:creationId xmlns:a16="http://schemas.microsoft.com/office/drawing/2014/main" id="{A0A80779-598F-AC07-8EA8-A19467C1B3D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907A5322-0AB4-C05B-84C0-A6216CE4416C}"/>
              </a:ext>
            </a:extLst>
          </p:cNvPr>
          <p:cNvSpPr>
            <a:spLocks noGrp="1"/>
          </p:cNvSpPr>
          <p:nvPr>
            <p:ph type="sldNum" sz="quarter" idx="12"/>
          </p:nvPr>
        </p:nvSpPr>
        <p:spPr/>
        <p:txBody>
          <a:bodyPr/>
          <a:lstStyle>
            <a:lvl1pPr>
              <a:defRPr/>
            </a:lvl1pPr>
          </a:lstStyle>
          <a:p>
            <a:fld id="{71FDF8EB-0B59-4D20-87CF-0A00997C3926}" type="slidenum">
              <a:rPr lang="en-US" altLang="en-US"/>
              <a:pPr/>
              <a:t>‹#›</a:t>
            </a:fld>
            <a:endParaRPr lang="en-US" altLang="en-US"/>
          </a:p>
        </p:txBody>
      </p:sp>
    </p:spTree>
    <p:extLst>
      <p:ext uri="{BB962C8B-B14F-4D97-AF65-F5344CB8AC3E}">
        <p14:creationId xmlns:p14="http://schemas.microsoft.com/office/powerpoint/2010/main" val="426896240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85CA03E-039F-6CE3-686E-50A6445BE207}"/>
              </a:ext>
            </a:extLst>
          </p:cNvPr>
          <p:cNvSpPr>
            <a:spLocks noGrp="1"/>
          </p:cNvSpPr>
          <p:nvPr>
            <p:ph type="dt" sz="half" idx="10"/>
          </p:nvPr>
        </p:nvSpPr>
        <p:spPr/>
        <p:txBody>
          <a:bodyPr/>
          <a:lstStyle>
            <a:lvl1pPr>
              <a:defRPr/>
            </a:lvl1pPr>
          </a:lstStyle>
          <a:p>
            <a:pPr>
              <a:defRPr/>
            </a:pPr>
            <a:fld id="{AA480E6D-B181-4054-98AB-2824D9AC2A28}" type="datetime1">
              <a:rPr lang="en-US"/>
              <a:pPr>
                <a:defRPr/>
              </a:pPr>
              <a:t>9/7/2022</a:t>
            </a:fld>
            <a:endParaRPr lang="en-US"/>
          </a:p>
        </p:txBody>
      </p:sp>
      <p:sp>
        <p:nvSpPr>
          <p:cNvPr id="3" name="Footer Placeholder 21">
            <a:extLst>
              <a:ext uri="{FF2B5EF4-FFF2-40B4-BE49-F238E27FC236}">
                <a16:creationId xmlns:a16="http://schemas.microsoft.com/office/drawing/2014/main" id="{D576849A-442E-76F0-AFEC-4C5E5627D9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DD1A14A5-408A-CEF6-4E58-3DDA2B651B6C}"/>
              </a:ext>
            </a:extLst>
          </p:cNvPr>
          <p:cNvSpPr>
            <a:spLocks noGrp="1"/>
          </p:cNvSpPr>
          <p:nvPr>
            <p:ph type="sldNum" sz="quarter" idx="12"/>
          </p:nvPr>
        </p:nvSpPr>
        <p:spPr/>
        <p:txBody>
          <a:bodyPr/>
          <a:lstStyle>
            <a:lvl1pPr>
              <a:defRPr/>
            </a:lvl1pPr>
          </a:lstStyle>
          <a:p>
            <a:fld id="{66DE06EA-4CBA-4A0E-81B1-380F59B8B40E}" type="slidenum">
              <a:rPr lang="en-US" altLang="en-US"/>
              <a:pPr/>
              <a:t>‹#›</a:t>
            </a:fld>
            <a:endParaRPr lang="en-US" altLang="en-US"/>
          </a:p>
        </p:txBody>
      </p:sp>
    </p:spTree>
    <p:extLst>
      <p:ext uri="{BB962C8B-B14F-4D97-AF65-F5344CB8AC3E}">
        <p14:creationId xmlns:p14="http://schemas.microsoft.com/office/powerpoint/2010/main" val="361903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56745C-9330-D9AB-384F-C8FAEA9D6EFA}"/>
              </a:ext>
            </a:extLst>
          </p:cNvPr>
          <p:cNvSpPr>
            <a:spLocks noGrp="1"/>
          </p:cNvSpPr>
          <p:nvPr>
            <p:ph type="dt" sz="half" idx="10"/>
          </p:nvPr>
        </p:nvSpPr>
        <p:spPr/>
        <p:txBody>
          <a:bodyPr/>
          <a:lstStyle>
            <a:lvl1pPr>
              <a:defRPr/>
            </a:lvl1pPr>
          </a:lstStyle>
          <a:p>
            <a:pPr>
              <a:defRPr/>
            </a:pPr>
            <a:fld id="{82F9CC57-4717-4587-B0E5-89F508640401}" type="datetime1">
              <a:rPr lang="en-US"/>
              <a:pPr>
                <a:defRPr/>
              </a:pPr>
              <a:t>9/7/2022</a:t>
            </a:fld>
            <a:endParaRPr lang="en-US"/>
          </a:p>
        </p:txBody>
      </p:sp>
      <p:sp>
        <p:nvSpPr>
          <p:cNvPr id="6" name="Footer Placeholder 5">
            <a:extLst>
              <a:ext uri="{FF2B5EF4-FFF2-40B4-BE49-F238E27FC236}">
                <a16:creationId xmlns:a16="http://schemas.microsoft.com/office/drawing/2014/main" id="{528A4774-0A72-B13B-959B-F715F05DE2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98CDEC2-B733-0673-242D-7F29D4A34E07}"/>
              </a:ext>
            </a:extLst>
          </p:cNvPr>
          <p:cNvSpPr>
            <a:spLocks noGrp="1"/>
          </p:cNvSpPr>
          <p:nvPr>
            <p:ph type="sldNum" sz="quarter" idx="12"/>
          </p:nvPr>
        </p:nvSpPr>
        <p:spPr/>
        <p:txBody>
          <a:bodyPr/>
          <a:lstStyle>
            <a:lvl1pPr>
              <a:defRPr/>
            </a:lvl1pPr>
          </a:lstStyle>
          <a:p>
            <a:fld id="{E4B57AAF-AA22-4C7E-9745-4DAC6AB086D5}" type="slidenum">
              <a:rPr lang="en-US" altLang="en-US"/>
              <a:pPr/>
              <a:t>‹#›</a:t>
            </a:fld>
            <a:endParaRPr lang="en-US" altLang="en-US"/>
          </a:p>
        </p:txBody>
      </p:sp>
    </p:spTree>
    <p:extLst>
      <p:ext uri="{BB962C8B-B14F-4D97-AF65-F5344CB8AC3E}">
        <p14:creationId xmlns:p14="http://schemas.microsoft.com/office/powerpoint/2010/main" val="36865645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7DEE1CD3-83BB-0474-8159-638CB9DBA91B}"/>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15">
            <a:extLst>
              <a:ext uri="{FF2B5EF4-FFF2-40B4-BE49-F238E27FC236}">
                <a16:creationId xmlns:a16="http://schemas.microsoft.com/office/drawing/2014/main" id="{1538BAB8-DD03-D582-C922-6440BD6BDCD7}"/>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6">
            <a:extLst>
              <a:ext uri="{FF2B5EF4-FFF2-40B4-BE49-F238E27FC236}">
                <a16:creationId xmlns:a16="http://schemas.microsoft.com/office/drawing/2014/main" id="{B3A3C81D-C89D-0C80-B24F-9C943223332B}"/>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55292743-F3C4-2C5B-B046-F60B317C22FC}"/>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16:creationId xmlns:a16="http://schemas.microsoft.com/office/drawing/2014/main" id="{466FBF67-E975-B0D5-5272-32A3284391C2}"/>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20">
            <a:extLst>
              <a:ext uri="{FF2B5EF4-FFF2-40B4-BE49-F238E27FC236}">
                <a16:creationId xmlns:a16="http://schemas.microsoft.com/office/drawing/2014/main" id="{2A026F98-FF47-87CB-C828-00F893500582}"/>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a:t>Click to edit Master title style</a:t>
            </a:r>
          </a:p>
        </p:txBody>
      </p:sp>
      <p:sp>
        <p:nvSpPr>
          <p:cNvPr id="11" name="Date Placeholder 4">
            <a:extLst>
              <a:ext uri="{FF2B5EF4-FFF2-40B4-BE49-F238E27FC236}">
                <a16:creationId xmlns:a16="http://schemas.microsoft.com/office/drawing/2014/main" id="{18029D46-835E-0B4D-1E9D-EFDBA5D082E5}"/>
              </a:ext>
            </a:extLst>
          </p:cNvPr>
          <p:cNvSpPr>
            <a:spLocks noGrp="1"/>
          </p:cNvSpPr>
          <p:nvPr>
            <p:ph type="dt" sz="half" idx="10"/>
          </p:nvPr>
        </p:nvSpPr>
        <p:spPr/>
        <p:txBody>
          <a:bodyPr/>
          <a:lstStyle>
            <a:lvl1pPr>
              <a:defRPr smtClean="0">
                <a:solidFill>
                  <a:schemeClr val="tx1"/>
                </a:solidFill>
              </a:defRPr>
            </a:lvl1pPr>
          </a:lstStyle>
          <a:p>
            <a:pPr>
              <a:defRPr/>
            </a:pPr>
            <a:fld id="{A6269CA4-7423-4EFD-AFF6-3CFAA4F65131}" type="datetime1">
              <a:rPr lang="en-US"/>
              <a:pPr>
                <a:defRPr/>
              </a:pPr>
              <a:t>9/7/2022</a:t>
            </a:fld>
            <a:endParaRPr lang="en-US"/>
          </a:p>
        </p:txBody>
      </p:sp>
      <p:sp>
        <p:nvSpPr>
          <p:cNvPr id="12" name="Footer Placeholder 5">
            <a:extLst>
              <a:ext uri="{FF2B5EF4-FFF2-40B4-BE49-F238E27FC236}">
                <a16:creationId xmlns:a16="http://schemas.microsoft.com/office/drawing/2014/main" id="{FA646F76-42AE-05FC-628F-2B7A4E3AA287}"/>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a:extLst>
              <a:ext uri="{FF2B5EF4-FFF2-40B4-BE49-F238E27FC236}">
                <a16:creationId xmlns:a16="http://schemas.microsoft.com/office/drawing/2014/main" id="{41D3AFE8-77EF-81B4-1EA8-135135B0E098}"/>
              </a:ext>
            </a:extLst>
          </p:cNvPr>
          <p:cNvSpPr>
            <a:spLocks noGrp="1"/>
          </p:cNvSpPr>
          <p:nvPr>
            <p:ph type="sldNum" sz="quarter" idx="12"/>
          </p:nvPr>
        </p:nvSpPr>
        <p:spPr/>
        <p:txBody>
          <a:bodyPr/>
          <a:lstStyle>
            <a:lvl1pPr>
              <a:defRPr/>
            </a:lvl1pPr>
          </a:lstStyle>
          <a:p>
            <a:fld id="{0695F7CA-E692-4778-A93A-304EB4890652}" type="slidenum">
              <a:rPr lang="en-US" altLang="en-US"/>
              <a:pPr/>
              <a:t>‹#›</a:t>
            </a:fld>
            <a:endParaRPr lang="en-US" altLang="en-US"/>
          </a:p>
        </p:txBody>
      </p:sp>
    </p:spTree>
    <p:extLst>
      <p:ext uri="{BB962C8B-B14F-4D97-AF65-F5344CB8AC3E}">
        <p14:creationId xmlns:p14="http://schemas.microsoft.com/office/powerpoint/2010/main" val="125846261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58BD5B4A-278B-B687-9C75-7F7B63CFF789}"/>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a:extLst>
              <a:ext uri="{FF2B5EF4-FFF2-40B4-BE49-F238E27FC236}">
                <a16:creationId xmlns:a16="http://schemas.microsoft.com/office/drawing/2014/main" id="{EACB3E16-C58B-BB8D-976E-045E4A4F5F72}"/>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a:extLst>
              <a:ext uri="{FF2B5EF4-FFF2-40B4-BE49-F238E27FC236}">
                <a16:creationId xmlns:a16="http://schemas.microsoft.com/office/drawing/2014/main" id="{FDE0005E-244B-462C-B1B7-02B9178DC963}"/>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5DB3C581-AA1C-10A9-7DE7-1C4BE4CB3145}"/>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F61731D7-A489-0A38-7021-8297AED883D8}"/>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F0D0725C-B69E-73A2-7291-6824E8AA0737}"/>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35F71FB-F43E-BA97-9B87-5358EE1714DA}"/>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lstStyle>
          <a:p>
            <a:pPr>
              <a:defRPr/>
            </a:pPr>
            <a:fld id="{1D659AC5-3B3D-45C2-8C06-3A2BFE2463B3}" type="datetime1">
              <a:rPr lang="en-US"/>
              <a:pPr>
                <a:defRPr/>
              </a:pPr>
              <a:t>9/7/2022</a:t>
            </a:fld>
            <a:endParaRPr lang="en-US"/>
          </a:p>
        </p:txBody>
      </p:sp>
      <p:sp>
        <p:nvSpPr>
          <p:cNvPr id="22" name="Footer Placeholder 21">
            <a:extLst>
              <a:ext uri="{FF2B5EF4-FFF2-40B4-BE49-F238E27FC236}">
                <a16:creationId xmlns:a16="http://schemas.microsoft.com/office/drawing/2014/main" id="{8888E374-0F53-1E67-0F22-8D14A3D6F29A}"/>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18" name="Slide Number Placeholder 17">
            <a:extLst>
              <a:ext uri="{FF2B5EF4-FFF2-40B4-BE49-F238E27FC236}">
                <a16:creationId xmlns:a16="http://schemas.microsoft.com/office/drawing/2014/main" id="{01DA24DE-7BD6-11C5-70CE-D53CB79E5507}"/>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6BDB8977-4205-4D1E-B828-13B8E35B43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hf sldNum="0" hdr="0" ftr="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a:extLst>
              <a:ext uri="{FF2B5EF4-FFF2-40B4-BE49-F238E27FC236}">
                <a16:creationId xmlns:a16="http://schemas.microsoft.com/office/drawing/2014/main" id="{912BBF9E-EF3A-1ABB-4588-28D72AC95584}"/>
              </a:ext>
            </a:extLst>
          </p:cNvPr>
          <p:cNvSpPr>
            <a:spLocks noGrp="1"/>
          </p:cNvSpPr>
          <p:nvPr>
            <p:ph type="subTitle" idx="1"/>
          </p:nvPr>
        </p:nvSpPr>
        <p:spPr>
          <a:xfrm>
            <a:off x="685800" y="3657600"/>
            <a:ext cx="8305800" cy="3200400"/>
          </a:xfrm>
        </p:spPr>
        <p:txBody>
          <a:bodyPr/>
          <a:lstStyle/>
          <a:p>
            <a:pPr marR="0"/>
            <a:endParaRPr lang="en-US" altLang="en-US"/>
          </a:p>
          <a:p>
            <a:pPr marR="0"/>
            <a:r>
              <a:rPr lang="en-US" altLang="en-US">
                <a:solidFill>
                  <a:schemeClr val="bg1"/>
                </a:solidFill>
              </a:rPr>
              <a:t>Opportunities in New York State </a:t>
            </a:r>
          </a:p>
          <a:p>
            <a:pPr marR="0"/>
            <a:endParaRPr lang="en-US" altLang="en-US">
              <a:solidFill>
                <a:schemeClr val="bg1"/>
              </a:solidFill>
            </a:endParaRPr>
          </a:p>
          <a:p>
            <a:pPr marR="0"/>
            <a:endParaRPr lang="en-US" altLang="en-US">
              <a:solidFill>
                <a:schemeClr val="bg1"/>
              </a:solidFill>
            </a:endParaRPr>
          </a:p>
          <a:p>
            <a:pPr marR="0" algn="l"/>
            <a:endParaRPr lang="en-US" altLang="en-US" sz="1000">
              <a:solidFill>
                <a:schemeClr val="bg1"/>
              </a:solidFill>
            </a:endParaRPr>
          </a:p>
          <a:p>
            <a:pPr marR="0" algn="ctr"/>
            <a:r>
              <a:rPr lang="en-US" altLang="en-US" sz="1800">
                <a:solidFill>
                  <a:schemeClr val="bg1"/>
                </a:solidFill>
              </a:rPr>
              <a:t>Presented by the League of Women Voters of NYS Education Foundation and the League of Women Voters of NYS</a:t>
            </a:r>
            <a:r>
              <a:rPr lang="en-US" altLang="en-US" sz="1800"/>
              <a:t> </a:t>
            </a:r>
            <a:endParaRPr lang="en-US" altLang="en-US" sz="2000"/>
          </a:p>
        </p:txBody>
      </p:sp>
      <p:sp>
        <p:nvSpPr>
          <p:cNvPr id="9219" name="Date Placeholder 4">
            <a:extLst>
              <a:ext uri="{FF2B5EF4-FFF2-40B4-BE49-F238E27FC236}">
                <a16:creationId xmlns:a16="http://schemas.microsoft.com/office/drawing/2014/main" id="{8C95AE32-5F0B-F5BD-8486-D46B10CBEC6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28D176B3-6C3C-404B-915F-C522AA5488A7}" type="datetime1">
              <a:rPr lang="en-US" altLang="en-US">
                <a:solidFill>
                  <a:srgbClr val="FFFFFF"/>
                </a:solidFill>
              </a:rPr>
              <a:pPr fontAlgn="base">
                <a:spcBef>
                  <a:spcPct val="0"/>
                </a:spcBef>
                <a:spcAft>
                  <a:spcPct val="0"/>
                </a:spcAft>
              </a:pPr>
              <a:t>9/7/2022</a:t>
            </a:fld>
            <a:endParaRPr lang="en-US" altLang="en-US">
              <a:solidFill>
                <a:srgbClr val="FFFFFF"/>
              </a:solidFill>
            </a:endParaRPr>
          </a:p>
        </p:txBody>
      </p:sp>
      <p:pic>
        <p:nvPicPr>
          <p:cNvPr id="9220" name="Picture 5">
            <a:extLst>
              <a:ext uri="{FF2B5EF4-FFF2-40B4-BE49-F238E27FC236}">
                <a16:creationId xmlns:a16="http://schemas.microsoft.com/office/drawing/2014/main" id="{851BC76F-CEC5-FB80-8C06-6E7A69EF5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3D1947A-3336-B298-AB5D-2C9D263A48A4}"/>
              </a:ext>
            </a:extLst>
          </p:cNvPr>
          <p:cNvSpPr/>
          <p:nvPr/>
        </p:nvSpPr>
        <p:spPr>
          <a:xfrm>
            <a:off x="3341809" y="4038600"/>
            <a:ext cx="5880136" cy="1754326"/>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latin typeface="+mn-lt"/>
              </a:rPr>
              <a:t>Increasing</a:t>
            </a:r>
            <a:r>
              <a:rPr lang="en-US" sz="5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rPr>
              <a:t> </a:t>
            </a:r>
            <a:r>
              <a:rPr lang="en-US" sz="5400" dirty="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latin typeface="+mn-lt"/>
              </a:rPr>
              <a:t>Voter </a:t>
            </a:r>
          </a:p>
          <a:p>
            <a:pPr algn="ctr" fontAlgn="auto">
              <a:spcBef>
                <a:spcPts val="0"/>
              </a:spcBef>
              <a:spcAft>
                <a:spcPts val="0"/>
              </a:spcAft>
              <a:defRPr/>
            </a:pPr>
            <a:r>
              <a:rPr lang="en-US" sz="5400" dirty="0">
                <a:ln w="18415" cmpd="sng">
                  <a:solidFill>
                    <a:srgbClr val="FFFFFF"/>
                  </a:solidFill>
                  <a:prstDash val="solid"/>
                </a:ln>
                <a:solidFill>
                  <a:schemeClr val="accent4">
                    <a:lumMod val="75000"/>
                  </a:schemeClr>
                </a:solidFill>
                <a:effectLst>
                  <a:outerShdw blurRad="63500" dir="3600000" algn="tl" rotWithShape="0">
                    <a:srgbClr val="000000">
                      <a:alpha val="70000"/>
                    </a:srgbClr>
                  </a:outerShdw>
                </a:effectLst>
                <a:latin typeface="+mn-lt"/>
              </a:rPr>
              <a:t>Participation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5B3E35B-AB57-047F-FA15-7D5F6F2A4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0"/>
            <a:ext cx="27432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2">
            <a:extLst>
              <a:ext uri="{FF2B5EF4-FFF2-40B4-BE49-F238E27FC236}">
                <a16:creationId xmlns:a16="http://schemas.microsoft.com/office/drawing/2014/main" id="{E62D8A2E-144C-FB1F-A4FF-BFA0E518D26A}"/>
              </a:ext>
            </a:extLst>
          </p:cNvPr>
          <p:cNvSpPr>
            <a:spLocks noGrp="1"/>
          </p:cNvSpPr>
          <p:nvPr>
            <p:ph idx="1"/>
          </p:nvPr>
        </p:nvSpPr>
        <p:spPr>
          <a:xfrm>
            <a:off x="304800" y="1447800"/>
            <a:ext cx="5943600" cy="4572000"/>
          </a:xfrm>
        </p:spPr>
        <p:txBody>
          <a:bodyPr/>
          <a:lstStyle/>
          <a:p>
            <a:endParaRPr lang="en-US" altLang="en-US" sz="2800"/>
          </a:p>
          <a:p>
            <a:r>
              <a:rPr lang="en-US" altLang="en-US" sz="2400"/>
              <a:t>HAVA statewide voter registration database </a:t>
            </a:r>
          </a:p>
          <a:p>
            <a:endParaRPr lang="en-US" altLang="en-US" sz="2400"/>
          </a:p>
          <a:p>
            <a:r>
              <a:rPr lang="en-US" altLang="en-US" sz="2400"/>
              <a:t>Other lists computerized </a:t>
            </a:r>
          </a:p>
          <a:p>
            <a:endParaRPr lang="en-US" altLang="en-US" sz="2400"/>
          </a:p>
          <a:p>
            <a:r>
              <a:rPr lang="en-US" altLang="en-US" sz="2400"/>
              <a:t>Could be easily done in New York</a:t>
            </a:r>
          </a:p>
        </p:txBody>
      </p:sp>
      <p:sp>
        <p:nvSpPr>
          <p:cNvPr id="2" name="Title 1">
            <a:extLst>
              <a:ext uri="{FF2B5EF4-FFF2-40B4-BE49-F238E27FC236}">
                <a16:creationId xmlns:a16="http://schemas.microsoft.com/office/drawing/2014/main" id="{97340AAB-F11E-7555-CC1B-A470169F2959}"/>
              </a:ext>
            </a:extLst>
          </p:cNvPr>
          <p:cNvSpPr>
            <a:spLocks noGrp="1"/>
          </p:cNvSpPr>
          <p:nvPr>
            <p:ph type="title"/>
          </p:nvPr>
        </p:nvSpPr>
        <p:spPr/>
        <p:txBody>
          <a:bodyPr/>
          <a:lstStyle/>
          <a:p>
            <a:pPr fontAlgn="auto">
              <a:spcAft>
                <a:spcPts val="0"/>
              </a:spcAft>
              <a:defRPr/>
            </a:pPr>
            <a:r>
              <a:rPr lang="en-US" dirty="0"/>
              <a:t>Infrastructure Already in Place </a:t>
            </a:r>
          </a:p>
        </p:txBody>
      </p:sp>
      <p:sp>
        <p:nvSpPr>
          <p:cNvPr id="18437" name="Date Placeholder 4">
            <a:extLst>
              <a:ext uri="{FF2B5EF4-FFF2-40B4-BE49-F238E27FC236}">
                <a16:creationId xmlns:a16="http://schemas.microsoft.com/office/drawing/2014/main" id="{050A1962-70BD-1725-A495-1B83E389D45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C5CBA439-609C-4D9A-AD33-DFBAEBEAC12C}" type="datetime1">
              <a:rPr lang="en-US" altLang="en-US"/>
              <a:pPr fontAlgn="base">
                <a:spcBef>
                  <a:spcPct val="0"/>
                </a:spcBef>
                <a:spcAft>
                  <a:spcPct val="0"/>
                </a:spcAft>
              </a:pPr>
              <a:t>9/7/2022</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27BCE4F8-B084-0816-996C-1CB16056E1C2}"/>
              </a:ext>
            </a:extLst>
          </p:cNvPr>
          <p:cNvSpPr>
            <a:spLocks noGrp="1"/>
          </p:cNvSpPr>
          <p:nvPr>
            <p:ph idx="1"/>
          </p:nvPr>
        </p:nvSpPr>
        <p:spPr>
          <a:xfrm>
            <a:off x="228600" y="1447800"/>
            <a:ext cx="7772400" cy="4572000"/>
          </a:xfrm>
        </p:spPr>
        <p:txBody>
          <a:bodyPr/>
          <a:lstStyle/>
          <a:p>
            <a:endParaRPr lang="en-US" altLang="en-US" sz="2800"/>
          </a:p>
          <a:p>
            <a:r>
              <a:rPr lang="en-US" altLang="en-US" sz="2400"/>
              <a:t>Already implemented in 8 states </a:t>
            </a:r>
          </a:p>
          <a:p>
            <a:endParaRPr lang="en-US" altLang="en-US" sz="2400"/>
          </a:p>
          <a:p>
            <a:r>
              <a:rPr lang="en-US" altLang="en-US" sz="2400"/>
              <a:t>Higher participation rates</a:t>
            </a:r>
          </a:p>
          <a:p>
            <a:endParaRPr lang="en-US" altLang="en-US" sz="2400"/>
          </a:p>
          <a:p>
            <a:r>
              <a:rPr lang="en-US" altLang="en-US" sz="2400"/>
              <a:t>Decreased reliance on affidavit ballots </a:t>
            </a:r>
          </a:p>
          <a:p>
            <a:endParaRPr lang="en-US" altLang="en-US" sz="2400"/>
          </a:p>
          <a:p>
            <a:r>
              <a:rPr lang="en-US" altLang="en-US" sz="2400"/>
              <a:t>Would require constitutional amendment in New York</a:t>
            </a:r>
          </a:p>
        </p:txBody>
      </p:sp>
      <p:sp>
        <p:nvSpPr>
          <p:cNvPr id="2" name="Title 1">
            <a:extLst>
              <a:ext uri="{FF2B5EF4-FFF2-40B4-BE49-F238E27FC236}">
                <a16:creationId xmlns:a16="http://schemas.microsoft.com/office/drawing/2014/main" id="{64BB7C55-F70A-5DF7-0632-DD19D32209F6}"/>
              </a:ext>
            </a:extLst>
          </p:cNvPr>
          <p:cNvSpPr>
            <a:spLocks noGrp="1"/>
          </p:cNvSpPr>
          <p:nvPr>
            <p:ph type="title"/>
          </p:nvPr>
        </p:nvSpPr>
        <p:spPr/>
        <p:txBody>
          <a:bodyPr/>
          <a:lstStyle/>
          <a:p>
            <a:pPr fontAlgn="auto">
              <a:spcAft>
                <a:spcPts val="0"/>
              </a:spcAft>
              <a:defRPr/>
            </a:pPr>
            <a:r>
              <a:rPr lang="en-US" dirty="0"/>
              <a:t>Election Day Registration (EDR)</a:t>
            </a:r>
          </a:p>
        </p:txBody>
      </p:sp>
      <p:pic>
        <p:nvPicPr>
          <p:cNvPr id="19460" name="Picture 2">
            <a:extLst>
              <a:ext uri="{FF2B5EF4-FFF2-40B4-BE49-F238E27FC236}">
                <a16:creationId xmlns:a16="http://schemas.microsoft.com/office/drawing/2014/main" id="{EF43CD5A-29BC-E66E-70EF-9EE8B3275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20574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Date Placeholder 4">
            <a:extLst>
              <a:ext uri="{FF2B5EF4-FFF2-40B4-BE49-F238E27FC236}">
                <a16:creationId xmlns:a16="http://schemas.microsoft.com/office/drawing/2014/main" id="{719119BF-F5F3-4130-F0D5-04F123825C6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90AC5C73-76B2-4CFD-83D0-29ECB5412C89}" type="datetime1">
              <a:rPr lang="en-US" altLang="en-US"/>
              <a:pPr fontAlgn="base">
                <a:spcBef>
                  <a:spcPct val="0"/>
                </a:spcBef>
                <a:spcAft>
                  <a:spcPct val="0"/>
                </a:spcAft>
              </a:pPr>
              <a:t>9/7/2022</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0515AC60-C988-F248-93EB-5BDBFB3340AE}"/>
              </a:ext>
            </a:extLst>
          </p:cNvPr>
          <p:cNvSpPr>
            <a:spLocks noGrp="1"/>
          </p:cNvSpPr>
          <p:nvPr>
            <p:ph idx="1"/>
          </p:nvPr>
        </p:nvSpPr>
        <p:spPr>
          <a:xfrm>
            <a:off x="228600" y="1447800"/>
            <a:ext cx="7772400" cy="4572000"/>
          </a:xfrm>
        </p:spPr>
        <p:txBody>
          <a:bodyPr/>
          <a:lstStyle/>
          <a:p>
            <a:endParaRPr lang="en-US" altLang="en-US" sz="2400"/>
          </a:p>
          <a:p>
            <a:r>
              <a:rPr lang="en-US" altLang="en-US" sz="2400"/>
              <a:t>Evidence Lacking</a:t>
            </a:r>
          </a:p>
          <a:p>
            <a:endParaRPr lang="en-US" altLang="en-US" sz="2400"/>
          </a:p>
          <a:p>
            <a:r>
              <a:rPr lang="en-US" altLang="en-US" sz="2400"/>
              <a:t>States with EDR require residency and ID proof </a:t>
            </a:r>
          </a:p>
          <a:p>
            <a:endParaRPr lang="en-US" altLang="en-US" sz="2400"/>
          </a:p>
          <a:p>
            <a:r>
              <a:rPr lang="en-US" altLang="en-US" sz="2400"/>
              <a:t>Post-election audits </a:t>
            </a:r>
          </a:p>
          <a:p>
            <a:endParaRPr lang="en-US" altLang="en-US"/>
          </a:p>
          <a:p>
            <a:endParaRPr lang="en-US" altLang="en-US"/>
          </a:p>
        </p:txBody>
      </p:sp>
      <p:sp>
        <p:nvSpPr>
          <p:cNvPr id="2" name="Title 1">
            <a:extLst>
              <a:ext uri="{FF2B5EF4-FFF2-40B4-BE49-F238E27FC236}">
                <a16:creationId xmlns:a16="http://schemas.microsoft.com/office/drawing/2014/main" id="{E761F02E-7D5E-9E20-D477-62A6D660EF47}"/>
              </a:ext>
            </a:extLst>
          </p:cNvPr>
          <p:cNvSpPr>
            <a:spLocks noGrp="1"/>
          </p:cNvSpPr>
          <p:nvPr>
            <p:ph type="title"/>
          </p:nvPr>
        </p:nvSpPr>
        <p:spPr/>
        <p:txBody>
          <a:bodyPr/>
          <a:lstStyle/>
          <a:p>
            <a:pPr fontAlgn="auto">
              <a:spcAft>
                <a:spcPts val="0"/>
              </a:spcAft>
              <a:defRPr/>
            </a:pPr>
            <a:r>
              <a:rPr lang="en-US" dirty="0"/>
              <a:t>Security Concerns with EDR? </a:t>
            </a:r>
          </a:p>
        </p:txBody>
      </p:sp>
      <p:pic>
        <p:nvPicPr>
          <p:cNvPr id="20484" name="Picture 2">
            <a:extLst>
              <a:ext uri="{FF2B5EF4-FFF2-40B4-BE49-F238E27FC236}">
                <a16:creationId xmlns:a16="http://schemas.microsoft.com/office/drawing/2014/main" id="{462AF539-15AE-DD2B-DCF1-538015F7F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19600"/>
            <a:ext cx="35814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Date Placeholder 4">
            <a:extLst>
              <a:ext uri="{FF2B5EF4-FFF2-40B4-BE49-F238E27FC236}">
                <a16:creationId xmlns:a16="http://schemas.microsoft.com/office/drawing/2014/main" id="{367E1983-F42B-CE6E-8721-7846916CA39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7A8AA8EA-DC1D-4158-96D9-4115A72F6C86}" type="datetime1">
              <a:rPr lang="en-US" altLang="en-US"/>
              <a:pPr fontAlgn="base">
                <a:spcBef>
                  <a:spcPct val="0"/>
                </a:spcBef>
                <a:spcAft>
                  <a:spcPct val="0"/>
                </a:spcAft>
              </a:pPr>
              <a:t>9/7/2022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59EB-7F3F-B118-1596-616091CD0B09}"/>
              </a:ext>
            </a:extLst>
          </p:cNvPr>
          <p:cNvSpPr>
            <a:spLocks noGrp="1"/>
          </p:cNvSpPr>
          <p:nvPr>
            <p:ph type="title"/>
          </p:nvPr>
        </p:nvSpPr>
        <p:spPr>
          <a:xfrm>
            <a:off x="228600" y="152400"/>
            <a:ext cx="7772400" cy="1143000"/>
          </a:xfrm>
        </p:spPr>
        <p:txBody>
          <a:bodyPr/>
          <a:lstStyle/>
          <a:p>
            <a:pPr fontAlgn="auto">
              <a:spcAft>
                <a:spcPts val="0"/>
              </a:spcAft>
              <a:defRPr/>
            </a:pPr>
            <a:r>
              <a:rPr lang="en-US" dirty="0"/>
              <a:t>Types of Early Voting	</a:t>
            </a:r>
          </a:p>
        </p:txBody>
      </p:sp>
      <p:graphicFrame>
        <p:nvGraphicFramePr>
          <p:cNvPr id="9" name="Content Placeholder 8">
            <a:extLst>
              <a:ext uri="{FF2B5EF4-FFF2-40B4-BE49-F238E27FC236}">
                <a16:creationId xmlns:a16="http://schemas.microsoft.com/office/drawing/2014/main" id="{32C17734-7E81-83DD-6FA2-1ED18FA62CED}"/>
              </a:ext>
            </a:extLst>
          </p:cNvPr>
          <p:cNvGraphicFramePr>
            <a:graphicFrameLocks noGrp="1"/>
          </p:cNvGraphicFramePr>
          <p:nvPr>
            <p:ph idx="1"/>
          </p:nvPr>
        </p:nvGraphicFramePr>
        <p:xfrm>
          <a:off x="533400" y="1143000"/>
          <a:ext cx="8001000" cy="48006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67508">
                <a:tc gridSpan="2">
                  <a:txBody>
                    <a:bodyPr/>
                    <a:lstStyle/>
                    <a:p>
                      <a:pPr algn="ctr" fontAlgn="ctr"/>
                      <a:r>
                        <a:rPr lang="en-US" sz="2800" b="1" i="0" u="none" strike="noStrike" dirty="0">
                          <a:solidFill>
                            <a:srgbClr val="000000"/>
                          </a:solidFill>
                          <a:latin typeface="Calibri"/>
                        </a:rPr>
                        <a:t>Types of Early Voting Systems</a:t>
                      </a:r>
                    </a:p>
                  </a:txBody>
                  <a:tcPr marL="9525" marR="9525" marT="9525" marB="0" anchor="ctr"/>
                </a:tc>
                <a:tc hMerge="1">
                  <a:txBody>
                    <a:bodyPr/>
                    <a:lstStyle/>
                    <a:p>
                      <a:endParaRPr lang="en-US"/>
                    </a:p>
                  </a:txBody>
                  <a:tcPr/>
                </a:tc>
                <a:extLst>
                  <a:ext uri="{0D108BD9-81ED-4DB2-BD59-A6C34878D82A}">
                    <a16:rowId xmlns:a16="http://schemas.microsoft.com/office/drawing/2014/main" val="10000"/>
                  </a:ext>
                </a:extLst>
              </a:tr>
              <a:tr h="517776">
                <a:tc>
                  <a:txBody>
                    <a:bodyPr/>
                    <a:lstStyle/>
                    <a:p>
                      <a:pPr algn="ctr" fontAlgn="ctr"/>
                      <a:r>
                        <a:rPr lang="en-US" sz="1400" b="0" i="0" u="none" strike="noStrike" dirty="0">
                          <a:solidFill>
                            <a:srgbClr val="000000"/>
                          </a:solidFill>
                          <a:latin typeface="Calibri"/>
                        </a:rPr>
                        <a:t>Early Voting Systems </a:t>
                      </a:r>
                    </a:p>
                  </a:txBody>
                  <a:tcPr marL="9525" marR="9525" marT="9525" marB="0" anchor="ctr"/>
                </a:tc>
                <a:tc>
                  <a:txBody>
                    <a:bodyPr/>
                    <a:lstStyle/>
                    <a:p>
                      <a:pPr algn="ctr" fontAlgn="ctr"/>
                      <a:r>
                        <a:rPr lang="en-US" sz="1400" b="0" i="0" u="none" strike="noStrike" dirty="0">
                          <a:solidFill>
                            <a:srgbClr val="000000"/>
                          </a:solidFill>
                          <a:latin typeface="Calibri"/>
                        </a:rPr>
                        <a:t>States Where Used</a:t>
                      </a:r>
                    </a:p>
                  </a:txBody>
                  <a:tcPr marL="9525" marR="9525" marT="9525" marB="0" anchor="ctr"/>
                </a:tc>
                <a:extLst>
                  <a:ext uri="{0D108BD9-81ED-4DB2-BD59-A6C34878D82A}">
                    <a16:rowId xmlns:a16="http://schemas.microsoft.com/office/drawing/2014/main" val="10001"/>
                  </a:ext>
                </a:extLst>
              </a:tr>
              <a:tr h="1067508">
                <a:tc>
                  <a:txBody>
                    <a:bodyPr/>
                    <a:lstStyle/>
                    <a:p>
                      <a:pPr algn="l" fontAlgn="ctr"/>
                      <a:r>
                        <a:rPr lang="en-US" sz="1400" b="0" i="0" u="none" strike="noStrike" dirty="0">
                          <a:solidFill>
                            <a:srgbClr val="000000"/>
                          </a:solidFill>
                          <a:latin typeface="Calibri"/>
                        </a:rPr>
                        <a:t>No-Excuse Absentee </a:t>
                      </a:r>
                    </a:p>
                  </a:txBody>
                  <a:tcPr marL="9525" marR="9525" marT="9525" marB="0" anchor="ctr">
                    <a:solidFill>
                      <a:schemeClr val="bg2"/>
                    </a:solidFill>
                  </a:tcPr>
                </a:tc>
                <a:tc>
                  <a:txBody>
                    <a:bodyPr/>
                    <a:lstStyle/>
                    <a:p>
                      <a:pPr algn="l" fontAlgn="ctr"/>
                      <a:r>
                        <a:rPr lang="en-US" sz="1400" b="0" i="0" u="none" strike="noStrike" dirty="0">
                          <a:solidFill>
                            <a:srgbClr val="000000"/>
                          </a:solidFill>
                          <a:latin typeface="Calibri"/>
                        </a:rPr>
                        <a:t>27 states</a:t>
                      </a:r>
                      <a:r>
                        <a:rPr lang="en-US" sz="1400" b="0" i="0" u="none" strike="noStrike" baseline="0" dirty="0">
                          <a:solidFill>
                            <a:srgbClr val="000000"/>
                          </a:solidFill>
                          <a:latin typeface="Calibri"/>
                        </a:rPr>
                        <a:t> (plus DC) including </a:t>
                      </a:r>
                      <a:r>
                        <a:rPr lang="en-US" sz="1400" b="0" i="0" u="none" strike="noStrike" dirty="0">
                          <a:solidFill>
                            <a:srgbClr val="000000"/>
                          </a:solidFill>
                          <a:latin typeface="Calibri"/>
                        </a:rPr>
                        <a:t> at least 7 states (plus DC) that  allow "permanent" status</a:t>
                      </a:r>
                    </a:p>
                  </a:txBody>
                  <a:tcPr marL="9525" marR="9525" marT="9525" marB="0" anchor="ctr">
                    <a:solidFill>
                      <a:schemeClr val="bg2"/>
                    </a:solidFill>
                  </a:tcPr>
                </a:tc>
                <a:extLst>
                  <a:ext uri="{0D108BD9-81ED-4DB2-BD59-A6C34878D82A}">
                    <a16:rowId xmlns:a16="http://schemas.microsoft.com/office/drawing/2014/main" val="10002"/>
                  </a:ext>
                </a:extLst>
              </a:tr>
              <a:tr h="1080302">
                <a:tc>
                  <a:txBody>
                    <a:bodyPr/>
                    <a:lstStyle/>
                    <a:p>
                      <a:pPr algn="l" fontAlgn="ctr"/>
                      <a:r>
                        <a:rPr lang="en-US" sz="1400" b="0" i="0" u="none" strike="noStrike" dirty="0">
                          <a:solidFill>
                            <a:srgbClr val="000000"/>
                          </a:solidFill>
                          <a:latin typeface="Calibri"/>
                        </a:rPr>
                        <a:t>Early In-Person Voting (EIP)</a:t>
                      </a:r>
                    </a:p>
                  </a:txBody>
                  <a:tcPr marL="9525" marR="9525" marT="9525" marB="0" anchor="ctr">
                    <a:solidFill>
                      <a:schemeClr val="bg2"/>
                    </a:solidFill>
                  </a:tcPr>
                </a:tc>
                <a:tc>
                  <a:txBody>
                    <a:bodyPr/>
                    <a:lstStyle/>
                    <a:p>
                      <a:pPr algn="l" fontAlgn="ctr"/>
                      <a:r>
                        <a:rPr lang="en-US" sz="1400" b="0" i="0" u="none" strike="noStrike" dirty="0">
                          <a:solidFill>
                            <a:srgbClr val="000000"/>
                          </a:solidFill>
                          <a:latin typeface="Calibri"/>
                        </a:rPr>
                        <a:t>32  states (plus DC) allow</a:t>
                      </a:r>
                      <a:r>
                        <a:rPr lang="en-US" sz="1400" b="0" i="0" u="none" strike="noStrike" baseline="0" dirty="0">
                          <a:solidFill>
                            <a:srgbClr val="000000"/>
                          </a:solidFill>
                          <a:latin typeface="Calibri"/>
                        </a:rPr>
                        <a:t> early voting in-person voting</a:t>
                      </a:r>
                      <a:endParaRPr lang="en-US" sz="1400" b="0" i="0" u="none" strike="noStrike" dirty="0">
                        <a:solidFill>
                          <a:srgbClr val="000000"/>
                        </a:solidFill>
                        <a:latin typeface="Calibri"/>
                      </a:endParaRPr>
                    </a:p>
                  </a:txBody>
                  <a:tcPr marL="9525" marR="9525" marT="9525" marB="0" anchor="ctr">
                    <a:solidFill>
                      <a:schemeClr val="bg2"/>
                    </a:solidFill>
                  </a:tcPr>
                </a:tc>
                <a:extLst>
                  <a:ext uri="{0D108BD9-81ED-4DB2-BD59-A6C34878D82A}">
                    <a16:rowId xmlns:a16="http://schemas.microsoft.com/office/drawing/2014/main" val="10003"/>
                  </a:ext>
                </a:extLst>
              </a:tr>
              <a:tr h="1067508">
                <a:tc>
                  <a:txBody>
                    <a:bodyPr/>
                    <a:lstStyle/>
                    <a:p>
                      <a:pPr algn="l" fontAlgn="ctr"/>
                      <a:r>
                        <a:rPr lang="en-US" sz="1400" b="0" i="0" u="none" strike="noStrike" baseline="0" dirty="0">
                          <a:solidFill>
                            <a:srgbClr val="000000"/>
                          </a:solidFill>
                          <a:latin typeface="Calibri"/>
                        </a:rPr>
                        <a:t>Solely V</a:t>
                      </a:r>
                      <a:r>
                        <a:rPr lang="en-US" sz="1400" b="0" i="0" u="none" strike="noStrike" dirty="0">
                          <a:solidFill>
                            <a:srgbClr val="000000"/>
                          </a:solidFill>
                          <a:latin typeface="Calibri"/>
                        </a:rPr>
                        <a:t>ote-by-Mail (VBM) </a:t>
                      </a:r>
                    </a:p>
                  </a:txBody>
                  <a:tcPr marL="9525" marR="9525" marT="9525" marB="0" anchor="ctr">
                    <a:solidFill>
                      <a:schemeClr val="bg2"/>
                    </a:solidFill>
                  </a:tcPr>
                </a:tc>
                <a:tc>
                  <a:txBody>
                    <a:bodyPr/>
                    <a:lstStyle/>
                    <a:p>
                      <a:pPr algn="l" fontAlgn="ctr"/>
                      <a:r>
                        <a:rPr lang="en-US" sz="1400" b="0" i="0" u="none" strike="noStrike" dirty="0">
                          <a:solidFill>
                            <a:srgbClr val="000000"/>
                          </a:solidFill>
                          <a:latin typeface="Calibri"/>
                        </a:rPr>
                        <a:t>Oregon</a:t>
                      </a:r>
                      <a:r>
                        <a:rPr lang="en-US" sz="1400" b="0" i="0" u="none" strike="noStrike" baseline="0" dirty="0">
                          <a:solidFill>
                            <a:srgbClr val="000000"/>
                          </a:solidFill>
                          <a:latin typeface="Calibri"/>
                        </a:rPr>
                        <a:t> and </a:t>
                      </a:r>
                      <a:r>
                        <a:rPr lang="en-US" sz="1400" b="0" i="0" u="none" strike="noStrike" dirty="0">
                          <a:solidFill>
                            <a:srgbClr val="000000"/>
                          </a:solidFill>
                          <a:latin typeface="Calibri"/>
                        </a:rPr>
                        <a:t>38 of 39 counties in Washington</a:t>
                      </a:r>
                    </a:p>
                  </a:txBody>
                  <a:tcPr marL="9525" marR="9525" marT="9525" marB="0" anchor="ctr">
                    <a:solidFill>
                      <a:schemeClr val="bg2"/>
                    </a:solidFill>
                  </a:tcPr>
                </a:tc>
                <a:extLst>
                  <a:ext uri="{0D108BD9-81ED-4DB2-BD59-A6C34878D82A}">
                    <a16:rowId xmlns:a16="http://schemas.microsoft.com/office/drawing/2014/main" val="10004"/>
                  </a:ext>
                </a:extLst>
              </a:tr>
            </a:tbl>
          </a:graphicData>
        </a:graphic>
      </p:graphicFrame>
      <p:sp>
        <p:nvSpPr>
          <p:cNvPr id="21526" name="Date Placeholder 3">
            <a:extLst>
              <a:ext uri="{FF2B5EF4-FFF2-40B4-BE49-F238E27FC236}">
                <a16:creationId xmlns:a16="http://schemas.microsoft.com/office/drawing/2014/main" id="{3A90858E-9A76-DE8E-CCB2-AA93F6B31D7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5B6F6784-979B-4F0F-82A6-75083A98588E}" type="datetime1">
              <a:rPr lang="en-US" altLang="en-US"/>
              <a:pPr fontAlgn="base">
                <a:spcBef>
                  <a:spcPct val="0"/>
                </a:spcBef>
                <a:spcAft>
                  <a:spcPct val="0"/>
                </a:spcAft>
              </a:pPr>
              <a:t>9/7/2022</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432591-4BA2-1DD5-ED7B-6FF5C9A4DF99}"/>
              </a:ext>
            </a:extLst>
          </p:cNvPr>
          <p:cNvSpPr txBox="1"/>
          <p:nvPr/>
        </p:nvSpPr>
        <p:spPr>
          <a:xfrm>
            <a:off x="2209800" y="6019800"/>
            <a:ext cx="6553200" cy="276225"/>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r" fontAlgn="auto">
              <a:spcBef>
                <a:spcPts val="0"/>
              </a:spcBef>
              <a:spcAft>
                <a:spcPts val="0"/>
              </a:spcAft>
              <a:defRPr/>
            </a:pPr>
            <a:r>
              <a:rPr lang="en-US" sz="1200" b="1" dirty="0"/>
              <a:t>Adapted from: </a:t>
            </a:r>
            <a:r>
              <a:rPr lang="en-US" sz="1200" dirty="0"/>
              <a:t>Reed College Early Voting Information Center” </a:t>
            </a:r>
            <a:endParaRPr lang="en-US" dirty="0"/>
          </a:p>
        </p:txBody>
      </p:sp>
      <p:pic>
        <p:nvPicPr>
          <p:cNvPr id="22531" name="Picture 3">
            <a:extLst>
              <a:ext uri="{FF2B5EF4-FFF2-40B4-BE49-F238E27FC236}">
                <a16:creationId xmlns:a16="http://schemas.microsoft.com/office/drawing/2014/main" id="{C323899B-38D0-C25E-5BA3-22304E3E5D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7848600"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Date Placeholder 3">
            <a:extLst>
              <a:ext uri="{FF2B5EF4-FFF2-40B4-BE49-F238E27FC236}">
                <a16:creationId xmlns:a16="http://schemas.microsoft.com/office/drawing/2014/main" id="{1D48FB42-4925-A944-3187-97E49BB26F4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C3802CA8-97C2-4604-9140-2EBCC78C664B}" type="datetime1">
              <a:rPr lang="en-US" altLang="en-US"/>
              <a:pPr fontAlgn="base">
                <a:spcBef>
                  <a:spcPct val="0"/>
                </a:spcBef>
                <a:spcAft>
                  <a:spcPct val="0"/>
                </a:spcAft>
              </a:pPr>
              <a:t>9/7/2022</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69B8FD2C-2F28-5DDB-5DAA-29A124BC0DDF}"/>
              </a:ext>
            </a:extLst>
          </p:cNvPr>
          <p:cNvSpPr>
            <a:spLocks noGrp="1"/>
          </p:cNvSpPr>
          <p:nvPr>
            <p:ph idx="1"/>
          </p:nvPr>
        </p:nvSpPr>
        <p:spPr>
          <a:xfrm>
            <a:off x="304800" y="1524000"/>
            <a:ext cx="6400800" cy="4800600"/>
          </a:xfrm>
        </p:spPr>
        <p:txBody>
          <a:bodyPr/>
          <a:lstStyle/>
          <a:p>
            <a:r>
              <a:rPr lang="en-US" altLang="en-US" sz="2400"/>
              <a:t>More convenient </a:t>
            </a:r>
          </a:p>
          <a:p>
            <a:endParaRPr lang="en-US" altLang="en-US" sz="2400"/>
          </a:p>
          <a:p>
            <a:r>
              <a:rPr lang="en-US" altLang="en-US" sz="2400"/>
              <a:t>Increased voter satisfaction</a:t>
            </a:r>
          </a:p>
          <a:p>
            <a:endParaRPr lang="en-US" altLang="en-US" sz="2400"/>
          </a:p>
          <a:p>
            <a:r>
              <a:rPr lang="en-US" altLang="en-US" sz="2400"/>
              <a:t>May increase voter participation</a:t>
            </a:r>
          </a:p>
          <a:p>
            <a:endParaRPr lang="en-US" altLang="en-US" sz="2400"/>
          </a:p>
          <a:p>
            <a:r>
              <a:rPr lang="en-US" altLang="en-US" sz="2400"/>
              <a:t>Other possible advantages:</a:t>
            </a:r>
          </a:p>
          <a:p>
            <a:pPr lvl="1"/>
            <a:r>
              <a:rPr lang="en-US" altLang="en-US" sz="2400"/>
              <a:t>More accurate ballot counting</a:t>
            </a:r>
          </a:p>
          <a:p>
            <a:pPr lvl="1"/>
            <a:r>
              <a:rPr lang="en-US" altLang="en-US" sz="2400"/>
              <a:t>May reduce administrative costs </a:t>
            </a:r>
          </a:p>
          <a:p>
            <a:endParaRPr lang="en-US" altLang="en-US" sz="2800"/>
          </a:p>
          <a:p>
            <a:endParaRPr lang="en-US" altLang="en-US" sz="2800"/>
          </a:p>
          <a:p>
            <a:endParaRPr lang="en-US" altLang="en-US" sz="2800"/>
          </a:p>
        </p:txBody>
      </p:sp>
      <p:sp>
        <p:nvSpPr>
          <p:cNvPr id="2" name="Title 1">
            <a:extLst>
              <a:ext uri="{FF2B5EF4-FFF2-40B4-BE49-F238E27FC236}">
                <a16:creationId xmlns:a16="http://schemas.microsoft.com/office/drawing/2014/main" id="{4310A56B-1FC7-E19A-47E3-61060F258191}"/>
              </a:ext>
            </a:extLst>
          </p:cNvPr>
          <p:cNvSpPr>
            <a:spLocks noGrp="1"/>
          </p:cNvSpPr>
          <p:nvPr>
            <p:ph type="title"/>
          </p:nvPr>
        </p:nvSpPr>
        <p:spPr>
          <a:xfrm>
            <a:off x="304800" y="304800"/>
            <a:ext cx="8382000" cy="1143000"/>
          </a:xfrm>
        </p:spPr>
        <p:txBody>
          <a:bodyPr>
            <a:normAutofit fontScale="90000"/>
          </a:bodyPr>
          <a:lstStyle/>
          <a:p>
            <a:pPr fontAlgn="auto">
              <a:spcAft>
                <a:spcPts val="0"/>
              </a:spcAft>
              <a:defRPr/>
            </a:pPr>
            <a:r>
              <a:rPr lang="en-US" dirty="0"/>
              <a:t>Arguments for All Types of Early Voting  </a:t>
            </a:r>
          </a:p>
        </p:txBody>
      </p:sp>
      <p:pic>
        <p:nvPicPr>
          <p:cNvPr id="7170" name="Picture 2">
            <a:extLst>
              <a:ext uri="{FF2B5EF4-FFF2-40B4-BE49-F238E27FC236}">
                <a16:creationId xmlns:a16="http://schemas.microsoft.com/office/drawing/2014/main" id="{465A25CB-5570-C858-384E-4CE7319E6DD3}"/>
              </a:ext>
            </a:extLst>
          </p:cNvPr>
          <p:cNvPicPr>
            <a:picLocks noChangeAspect="1" noChangeArrowheads="1"/>
          </p:cNvPicPr>
          <p:nvPr/>
        </p:nvPicPr>
        <p:blipFill>
          <a:blip r:embed="rId3"/>
          <a:srcRect/>
          <a:stretch>
            <a:fillRect/>
          </a:stretch>
        </p:blipFill>
        <p:spPr bwMode="auto">
          <a:xfrm>
            <a:off x="5943600" y="2209800"/>
            <a:ext cx="2895600" cy="2306638"/>
          </a:xfrm>
          <a:prstGeom prst="rect">
            <a:avLst/>
          </a:prstGeom>
          <a:noFill/>
          <a:ln w="9525">
            <a:noFill/>
            <a:miter lim="800000"/>
            <a:headEnd/>
            <a:tailEnd/>
          </a:ln>
          <a:effectLst>
            <a:outerShdw blurRad="50800" dir="5400000" algn="ctr" rotWithShape="0">
              <a:srgbClr val="000000">
                <a:alpha val="0"/>
              </a:srgbClr>
            </a:outerShdw>
          </a:effectLst>
        </p:spPr>
      </p:pic>
      <p:sp>
        <p:nvSpPr>
          <p:cNvPr id="23557" name="Date Placeholder 4">
            <a:extLst>
              <a:ext uri="{FF2B5EF4-FFF2-40B4-BE49-F238E27FC236}">
                <a16:creationId xmlns:a16="http://schemas.microsoft.com/office/drawing/2014/main" id="{A479D2D2-6326-1BA2-9A4A-E88CA0F67E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D28BCBEF-5815-4E68-A0D4-3D2E06C53406}" type="datetime1">
              <a:rPr lang="en-US" altLang="en-US"/>
              <a:pPr fontAlgn="base">
                <a:spcBef>
                  <a:spcPct val="0"/>
                </a:spcBef>
                <a:spcAft>
                  <a:spcPct val="0"/>
                </a:spcAft>
              </a:pPr>
              <a:t>9/7/2022</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a:extLst>
              <a:ext uri="{FF2B5EF4-FFF2-40B4-BE49-F238E27FC236}">
                <a16:creationId xmlns:a16="http://schemas.microsoft.com/office/drawing/2014/main" id="{A1CA4F0C-FD0A-B926-67B4-30A78A2ECA55}"/>
              </a:ext>
            </a:extLst>
          </p:cNvPr>
          <p:cNvSpPr>
            <a:spLocks noGrp="1"/>
          </p:cNvSpPr>
          <p:nvPr>
            <p:ph idx="1"/>
          </p:nvPr>
        </p:nvSpPr>
        <p:spPr/>
        <p:txBody>
          <a:bodyPr/>
          <a:lstStyle/>
          <a:p>
            <a:r>
              <a:rPr lang="en-US" altLang="en-US" sz="2400"/>
              <a:t>Mixed results on increasing voter turnout</a:t>
            </a:r>
          </a:p>
          <a:p>
            <a:endParaRPr lang="en-US" altLang="en-US" sz="2400"/>
          </a:p>
          <a:p>
            <a:r>
              <a:rPr lang="en-US" altLang="en-US" sz="2400"/>
              <a:t>Fails to overcome demographic barriers to voting</a:t>
            </a:r>
          </a:p>
          <a:p>
            <a:endParaRPr lang="en-US" altLang="en-US" sz="2400"/>
          </a:p>
          <a:p>
            <a:r>
              <a:rPr lang="en-US" altLang="en-US" sz="2400"/>
              <a:t>Upfront cost for election administrators </a:t>
            </a:r>
          </a:p>
          <a:p>
            <a:endParaRPr lang="en-US" altLang="en-US" sz="2400"/>
          </a:p>
          <a:p>
            <a:r>
              <a:rPr lang="en-US" altLang="en-US" sz="2400"/>
              <a:t>Ballot security</a:t>
            </a:r>
          </a:p>
          <a:p>
            <a:endParaRPr lang="en-US" altLang="en-US" sz="2400"/>
          </a:p>
          <a:p>
            <a:r>
              <a:rPr lang="en-US" altLang="en-US" sz="2400"/>
              <a:t>How long a period for Early Voting?  </a:t>
            </a:r>
          </a:p>
        </p:txBody>
      </p:sp>
      <p:sp>
        <p:nvSpPr>
          <p:cNvPr id="3" name="Title 2">
            <a:extLst>
              <a:ext uri="{FF2B5EF4-FFF2-40B4-BE49-F238E27FC236}">
                <a16:creationId xmlns:a16="http://schemas.microsoft.com/office/drawing/2014/main" id="{652165F1-3EA0-D148-F91F-7A21935D65D6}"/>
              </a:ext>
            </a:extLst>
          </p:cNvPr>
          <p:cNvSpPr>
            <a:spLocks noGrp="1"/>
          </p:cNvSpPr>
          <p:nvPr>
            <p:ph type="title"/>
          </p:nvPr>
        </p:nvSpPr>
        <p:spPr/>
        <p:txBody>
          <a:bodyPr/>
          <a:lstStyle/>
          <a:p>
            <a:pPr fontAlgn="auto">
              <a:spcAft>
                <a:spcPts val="0"/>
              </a:spcAft>
              <a:defRPr/>
            </a:pPr>
            <a:r>
              <a:rPr lang="en-US" dirty="0"/>
              <a:t>General Early Voting Concerns</a:t>
            </a:r>
          </a:p>
        </p:txBody>
      </p:sp>
      <p:sp>
        <p:nvSpPr>
          <p:cNvPr id="24580" name="Date Placeholder 3">
            <a:extLst>
              <a:ext uri="{FF2B5EF4-FFF2-40B4-BE49-F238E27FC236}">
                <a16:creationId xmlns:a16="http://schemas.microsoft.com/office/drawing/2014/main" id="{E09F6F07-402F-2B54-72A5-CA84035E587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1C8A4DEC-31B8-4DC6-A019-B949A497BB55}" type="datetime1">
              <a:rPr lang="en-US" altLang="en-US"/>
              <a:pPr fontAlgn="base">
                <a:spcBef>
                  <a:spcPct val="0"/>
                </a:spcBef>
                <a:spcAft>
                  <a:spcPct val="0"/>
                </a:spcAft>
              </a:pPr>
              <a:t>9/7/2022</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686DF59E-B027-8B7F-1458-D586A24DE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500"/>
          <a:stretch>
            <a:fillRect/>
          </a:stretch>
        </p:blipFill>
        <p:spPr bwMode="auto">
          <a:xfrm>
            <a:off x="6400800" y="0"/>
            <a:ext cx="23336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a:extLst>
              <a:ext uri="{FF2B5EF4-FFF2-40B4-BE49-F238E27FC236}">
                <a16:creationId xmlns:a16="http://schemas.microsoft.com/office/drawing/2014/main" id="{BFB38782-AA1E-9632-A097-916EDD00163B}"/>
              </a:ext>
            </a:extLst>
          </p:cNvPr>
          <p:cNvSpPr>
            <a:spLocks noGrp="1"/>
          </p:cNvSpPr>
          <p:nvPr>
            <p:ph idx="1"/>
          </p:nvPr>
        </p:nvSpPr>
        <p:spPr>
          <a:xfrm>
            <a:off x="457200" y="1676400"/>
            <a:ext cx="8229600" cy="4525963"/>
          </a:xfrm>
        </p:spPr>
        <p:txBody>
          <a:bodyPr/>
          <a:lstStyle/>
          <a:p>
            <a:r>
              <a:rPr lang="en-US" altLang="en-US" sz="2400"/>
              <a:t>Overall participation increase may only affect certain demographics</a:t>
            </a:r>
          </a:p>
          <a:p>
            <a:endParaRPr lang="en-US" altLang="en-US" sz="2400"/>
          </a:p>
          <a:p>
            <a:r>
              <a:rPr lang="en-US" altLang="en-US" sz="2400"/>
              <a:t>Some states have seen dramatic increases of almost 10% </a:t>
            </a:r>
          </a:p>
          <a:p>
            <a:endParaRPr lang="en-US" altLang="en-US" sz="2400"/>
          </a:p>
          <a:p>
            <a:r>
              <a:rPr lang="en-US" altLang="en-US" sz="2400"/>
              <a:t>Others have witnessed an actual drop in participation</a:t>
            </a:r>
          </a:p>
          <a:p>
            <a:endParaRPr lang="en-US" altLang="en-US" sz="2400"/>
          </a:p>
          <a:p>
            <a:r>
              <a:rPr lang="en-US" altLang="en-US" sz="2400"/>
              <a:t>Success of early voting appears to depend heavily on the demographics and the scope of the election</a:t>
            </a:r>
          </a:p>
        </p:txBody>
      </p:sp>
      <p:sp>
        <p:nvSpPr>
          <p:cNvPr id="2" name="Title 1">
            <a:extLst>
              <a:ext uri="{FF2B5EF4-FFF2-40B4-BE49-F238E27FC236}">
                <a16:creationId xmlns:a16="http://schemas.microsoft.com/office/drawing/2014/main" id="{CADA2B2F-B3CB-CD5C-E0DB-1D9A95DE5F9E}"/>
              </a:ext>
            </a:extLst>
          </p:cNvPr>
          <p:cNvSpPr>
            <a:spLocks noGrp="1"/>
          </p:cNvSpPr>
          <p:nvPr>
            <p:ph type="title"/>
          </p:nvPr>
        </p:nvSpPr>
        <p:spPr/>
        <p:txBody>
          <a:bodyPr/>
          <a:lstStyle/>
          <a:p>
            <a:pPr fontAlgn="auto">
              <a:spcAft>
                <a:spcPts val="0"/>
              </a:spcAft>
              <a:defRPr/>
            </a:pPr>
            <a:r>
              <a:rPr lang="en-US" dirty="0"/>
              <a:t>Voter Turnout Debate	</a:t>
            </a:r>
          </a:p>
        </p:txBody>
      </p:sp>
      <p:sp>
        <p:nvSpPr>
          <p:cNvPr id="25605" name="Date Placeholder 4">
            <a:extLst>
              <a:ext uri="{FF2B5EF4-FFF2-40B4-BE49-F238E27FC236}">
                <a16:creationId xmlns:a16="http://schemas.microsoft.com/office/drawing/2014/main" id="{5199D084-61DD-9B36-3AF8-6ECB272226E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AC909856-684B-4882-805C-8A6EE38CDE33}" type="datetime1">
              <a:rPr lang="en-US" altLang="en-US"/>
              <a:pPr fontAlgn="base">
                <a:spcBef>
                  <a:spcPct val="0"/>
                </a:spcBef>
                <a:spcAft>
                  <a:spcPct val="0"/>
                </a:spcAft>
              </a:pPr>
              <a:t>9/7/2022</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1822954B-5EC6-EE69-D517-8D604CADF390}"/>
              </a:ext>
            </a:extLst>
          </p:cNvPr>
          <p:cNvSpPr>
            <a:spLocks noGrp="1"/>
          </p:cNvSpPr>
          <p:nvPr>
            <p:ph idx="1"/>
          </p:nvPr>
        </p:nvSpPr>
        <p:spPr>
          <a:xfrm>
            <a:off x="381000" y="1447800"/>
            <a:ext cx="7772400" cy="4572000"/>
          </a:xfrm>
        </p:spPr>
        <p:txBody>
          <a:bodyPr/>
          <a:lstStyle/>
          <a:p>
            <a:r>
              <a:rPr lang="en-US" altLang="en-US" sz="2400"/>
              <a:t>Inequities in early voting implementation</a:t>
            </a:r>
          </a:p>
          <a:p>
            <a:endParaRPr lang="en-US" altLang="en-US" sz="2400"/>
          </a:p>
          <a:p>
            <a:r>
              <a:rPr lang="en-US" altLang="en-US" sz="2400"/>
              <a:t>How many sites and how many machines?</a:t>
            </a:r>
          </a:p>
          <a:p>
            <a:endParaRPr lang="en-US" altLang="en-US" sz="2400"/>
          </a:p>
          <a:p>
            <a:r>
              <a:rPr lang="en-US" altLang="en-US" sz="2400"/>
              <a:t>Disabled voters still face accessibility problems</a:t>
            </a:r>
          </a:p>
          <a:p>
            <a:endParaRPr lang="en-US" altLang="en-US" sz="2400"/>
          </a:p>
          <a:p>
            <a:r>
              <a:rPr lang="en-US" altLang="en-US" sz="2400"/>
              <a:t>Similar demographics with early voting sites and Election Day</a:t>
            </a:r>
          </a:p>
        </p:txBody>
      </p:sp>
      <p:sp>
        <p:nvSpPr>
          <p:cNvPr id="2" name="Title 1">
            <a:extLst>
              <a:ext uri="{FF2B5EF4-FFF2-40B4-BE49-F238E27FC236}">
                <a16:creationId xmlns:a16="http://schemas.microsoft.com/office/drawing/2014/main" id="{6ABD6B2B-5577-B222-3F19-056E8E2B36F1}"/>
              </a:ext>
            </a:extLst>
          </p:cNvPr>
          <p:cNvSpPr>
            <a:spLocks noGrp="1"/>
          </p:cNvSpPr>
          <p:nvPr>
            <p:ph type="title"/>
          </p:nvPr>
        </p:nvSpPr>
        <p:spPr/>
        <p:txBody>
          <a:bodyPr/>
          <a:lstStyle/>
          <a:p>
            <a:pPr fontAlgn="auto">
              <a:spcAft>
                <a:spcPts val="0"/>
              </a:spcAft>
              <a:defRPr/>
            </a:pPr>
            <a:r>
              <a:rPr lang="en-US" dirty="0"/>
              <a:t>Equal Accessibility Concerns</a:t>
            </a:r>
          </a:p>
        </p:txBody>
      </p:sp>
      <p:pic>
        <p:nvPicPr>
          <p:cNvPr id="26628" name="Picture 2">
            <a:extLst>
              <a:ext uri="{FF2B5EF4-FFF2-40B4-BE49-F238E27FC236}">
                <a16:creationId xmlns:a16="http://schemas.microsoft.com/office/drawing/2014/main" id="{6FD403C2-6BDD-708C-CD13-B37126820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81600"/>
            <a:ext cx="14097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Date Placeholder 4">
            <a:extLst>
              <a:ext uri="{FF2B5EF4-FFF2-40B4-BE49-F238E27FC236}">
                <a16:creationId xmlns:a16="http://schemas.microsoft.com/office/drawing/2014/main" id="{914E7E76-32ED-8AED-1D4E-AA60D2D1775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BC3737DE-AF69-4A83-B210-6254E7529D36}" type="datetime1">
              <a:rPr lang="en-US" altLang="en-US"/>
              <a:pPr fontAlgn="base">
                <a:spcBef>
                  <a:spcPct val="0"/>
                </a:spcBef>
                <a:spcAft>
                  <a:spcPct val="0"/>
                </a:spcAft>
              </a:pPr>
              <a:t>9/7/2022</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B0811D1C-1BD7-BAE9-6EA6-7B362E320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4054475"/>
            <a:ext cx="306705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2">
            <a:extLst>
              <a:ext uri="{FF2B5EF4-FFF2-40B4-BE49-F238E27FC236}">
                <a16:creationId xmlns:a16="http://schemas.microsoft.com/office/drawing/2014/main" id="{6B91ED01-AD1E-04EA-34DE-A011D34425C7}"/>
              </a:ext>
            </a:extLst>
          </p:cNvPr>
          <p:cNvSpPr>
            <a:spLocks noGrp="1"/>
          </p:cNvSpPr>
          <p:nvPr>
            <p:ph idx="1"/>
          </p:nvPr>
        </p:nvSpPr>
        <p:spPr>
          <a:xfrm>
            <a:off x="381000" y="1371600"/>
            <a:ext cx="7772400" cy="4876800"/>
          </a:xfrm>
        </p:spPr>
        <p:txBody>
          <a:bodyPr/>
          <a:lstStyle/>
          <a:p>
            <a:r>
              <a:rPr lang="en-US" altLang="en-US" sz="2400"/>
              <a:t>Allows citizens to acquire an absentee ballot without any justification</a:t>
            </a:r>
          </a:p>
          <a:p>
            <a:endParaRPr lang="en-US" altLang="en-US" sz="2400"/>
          </a:p>
          <a:p>
            <a:r>
              <a:rPr lang="en-US" altLang="en-US" sz="2400"/>
              <a:t>Very successful in California</a:t>
            </a:r>
          </a:p>
          <a:p>
            <a:pPr>
              <a:buFont typeface="Wingdings 3" panose="05040102010807070707" pitchFamily="18" charset="2"/>
              <a:buNone/>
            </a:pPr>
            <a:endParaRPr lang="en-US" altLang="en-US" sz="2400"/>
          </a:p>
          <a:p>
            <a:r>
              <a:rPr lang="en-US" altLang="en-US" sz="2400"/>
              <a:t>Provides dramatic increases in absentee voters</a:t>
            </a:r>
          </a:p>
          <a:p>
            <a:endParaRPr lang="en-US" altLang="en-US" sz="2400"/>
          </a:p>
          <a:p>
            <a:r>
              <a:rPr lang="en-US" altLang="en-US" sz="2400"/>
              <a:t>Would decrease costs on Election Day</a:t>
            </a:r>
          </a:p>
          <a:p>
            <a:endParaRPr lang="en-US" altLang="en-US" sz="2400"/>
          </a:p>
          <a:p>
            <a:r>
              <a:rPr lang="en-US" altLang="en-US" sz="2400"/>
              <a:t>Paper trail provides accountability </a:t>
            </a:r>
          </a:p>
          <a:p>
            <a:endParaRPr lang="en-US" altLang="en-US"/>
          </a:p>
        </p:txBody>
      </p:sp>
      <p:sp>
        <p:nvSpPr>
          <p:cNvPr id="2" name="Title 1">
            <a:extLst>
              <a:ext uri="{FF2B5EF4-FFF2-40B4-BE49-F238E27FC236}">
                <a16:creationId xmlns:a16="http://schemas.microsoft.com/office/drawing/2014/main" id="{D0C3C572-438E-87F0-3B9A-384B5B253EF2}"/>
              </a:ext>
            </a:extLst>
          </p:cNvPr>
          <p:cNvSpPr>
            <a:spLocks noGrp="1"/>
          </p:cNvSpPr>
          <p:nvPr>
            <p:ph type="title"/>
          </p:nvPr>
        </p:nvSpPr>
        <p:spPr/>
        <p:txBody>
          <a:bodyPr/>
          <a:lstStyle/>
          <a:p>
            <a:pPr fontAlgn="auto">
              <a:spcAft>
                <a:spcPts val="0"/>
              </a:spcAft>
              <a:defRPr/>
            </a:pPr>
            <a:r>
              <a:rPr lang="en-US" dirty="0"/>
              <a:t>No-Excuse Absentee Voting</a:t>
            </a:r>
          </a:p>
        </p:txBody>
      </p:sp>
      <p:sp>
        <p:nvSpPr>
          <p:cNvPr id="27653" name="Date Placeholder 4">
            <a:extLst>
              <a:ext uri="{FF2B5EF4-FFF2-40B4-BE49-F238E27FC236}">
                <a16:creationId xmlns:a16="http://schemas.microsoft.com/office/drawing/2014/main" id="{39952C46-2E43-D6FD-A4B8-DF2BCE79DF0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0D823015-31FF-470F-BFC5-88F6C321260B}" type="datetime1">
              <a:rPr lang="en-US" altLang="en-US"/>
              <a:pPr fontAlgn="base">
                <a:spcBef>
                  <a:spcPct val="0"/>
                </a:spcBef>
                <a:spcAft>
                  <a:spcPct val="0"/>
                </a:spcAft>
              </a:pPr>
              <a:t>9/7/2022</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7399FA79-8B03-DECD-938F-B579573B2700}"/>
              </a:ext>
            </a:extLst>
          </p:cNvPr>
          <p:cNvSpPr>
            <a:spLocks noGrp="1"/>
          </p:cNvSpPr>
          <p:nvPr>
            <p:ph idx="1"/>
          </p:nvPr>
        </p:nvSpPr>
        <p:spPr/>
        <p:txBody>
          <a:bodyPr/>
          <a:lstStyle/>
          <a:p>
            <a:pPr lvl="1"/>
            <a:r>
              <a:rPr lang="en-US" altLang="en-US"/>
              <a:t>One of the lowest participation rates in the nation</a:t>
            </a:r>
          </a:p>
          <a:p>
            <a:pPr lvl="1"/>
            <a:endParaRPr lang="en-US" altLang="en-US"/>
          </a:p>
          <a:p>
            <a:pPr lvl="1"/>
            <a:r>
              <a:rPr lang="en-US" altLang="en-US"/>
              <a:t>No major voting reforms implemented (one of only a few states without major changes)</a:t>
            </a:r>
          </a:p>
          <a:p>
            <a:pPr lvl="1"/>
            <a:endParaRPr lang="en-US" altLang="en-US"/>
          </a:p>
          <a:p>
            <a:pPr lvl="1"/>
            <a:r>
              <a:rPr lang="en-US" altLang="en-US"/>
              <a:t>Constitutional changes needed for some reforms (Election Day registration and some types of early voting)</a:t>
            </a:r>
          </a:p>
          <a:p>
            <a:pPr lvl="1"/>
            <a:endParaRPr lang="en-US" altLang="en-US"/>
          </a:p>
          <a:p>
            <a:pPr lvl="1"/>
            <a:r>
              <a:rPr lang="en-US" altLang="en-US"/>
              <a:t>Restrictive registration requirements, including the sit-out rule for primaries</a:t>
            </a:r>
          </a:p>
          <a:p>
            <a:endParaRPr lang="en-US" altLang="en-US" sz="2400"/>
          </a:p>
        </p:txBody>
      </p:sp>
      <p:sp>
        <p:nvSpPr>
          <p:cNvPr id="3" name="Title 2">
            <a:extLst>
              <a:ext uri="{FF2B5EF4-FFF2-40B4-BE49-F238E27FC236}">
                <a16:creationId xmlns:a16="http://schemas.microsoft.com/office/drawing/2014/main" id="{28AF8537-D756-A2D9-AA2B-35AB94B8AC85}"/>
              </a:ext>
            </a:extLst>
          </p:cNvPr>
          <p:cNvSpPr>
            <a:spLocks noGrp="1"/>
          </p:cNvSpPr>
          <p:nvPr>
            <p:ph type="title"/>
          </p:nvPr>
        </p:nvSpPr>
        <p:spPr/>
        <p:txBody>
          <a:bodyPr/>
          <a:lstStyle/>
          <a:p>
            <a:pPr fontAlgn="auto">
              <a:spcAft>
                <a:spcPts val="0"/>
              </a:spcAft>
              <a:defRPr/>
            </a:pPr>
            <a:r>
              <a:rPr lang="en-US" dirty="0"/>
              <a:t>Voter Access in New York</a:t>
            </a:r>
          </a:p>
        </p:txBody>
      </p:sp>
      <p:sp>
        <p:nvSpPr>
          <p:cNvPr id="10244" name="Date Placeholder 3">
            <a:extLst>
              <a:ext uri="{FF2B5EF4-FFF2-40B4-BE49-F238E27FC236}">
                <a16:creationId xmlns:a16="http://schemas.microsoft.com/office/drawing/2014/main" id="{B9F6DAD4-542A-F016-D588-08462C872FA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35464AE6-CD70-4857-879A-7E3B8C7AF5B8}" type="datetime1">
              <a:rPr lang="en-US" altLang="en-US"/>
              <a:pPr fontAlgn="base">
                <a:spcBef>
                  <a:spcPct val="0"/>
                </a:spcBef>
                <a:spcAft>
                  <a:spcPct val="0"/>
                </a:spcAft>
              </a:pPr>
              <a:t>9/7/2022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EE1BA64C-1228-BD18-3CBD-4A06C6D38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62400"/>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2">
            <a:extLst>
              <a:ext uri="{FF2B5EF4-FFF2-40B4-BE49-F238E27FC236}">
                <a16:creationId xmlns:a16="http://schemas.microsoft.com/office/drawing/2014/main" id="{DD8FDA38-DD87-DD0C-851F-C98D87AD1AC7}"/>
              </a:ext>
            </a:extLst>
          </p:cNvPr>
          <p:cNvSpPr>
            <a:spLocks noGrp="1"/>
          </p:cNvSpPr>
          <p:nvPr>
            <p:ph idx="1"/>
          </p:nvPr>
        </p:nvSpPr>
        <p:spPr>
          <a:xfrm>
            <a:off x="304800" y="1752600"/>
            <a:ext cx="8610600" cy="4572000"/>
          </a:xfrm>
        </p:spPr>
        <p:txBody>
          <a:bodyPr/>
          <a:lstStyle/>
          <a:p>
            <a:r>
              <a:rPr lang="en-US" altLang="en-US" sz="2400"/>
              <a:t>Would require a NYS Constitutional Amendment </a:t>
            </a:r>
          </a:p>
          <a:p>
            <a:endParaRPr lang="en-US" altLang="en-US" sz="2400"/>
          </a:p>
          <a:p>
            <a:r>
              <a:rPr lang="en-US" altLang="en-US" sz="2400"/>
              <a:t>Demographic barriers to voting remain</a:t>
            </a:r>
          </a:p>
          <a:p>
            <a:endParaRPr lang="en-US" altLang="en-US" sz="2400"/>
          </a:p>
          <a:p>
            <a:r>
              <a:rPr lang="en-US" altLang="en-US" sz="2400"/>
              <a:t>Ballot security</a:t>
            </a:r>
          </a:p>
          <a:p>
            <a:pPr>
              <a:buFont typeface="Wingdings 3" panose="05040102010807070707" pitchFamily="18" charset="2"/>
              <a:buNone/>
            </a:pPr>
            <a:endParaRPr lang="en-US" altLang="en-US" sz="2400"/>
          </a:p>
        </p:txBody>
      </p:sp>
      <p:sp>
        <p:nvSpPr>
          <p:cNvPr id="2" name="Title 1">
            <a:extLst>
              <a:ext uri="{FF2B5EF4-FFF2-40B4-BE49-F238E27FC236}">
                <a16:creationId xmlns:a16="http://schemas.microsoft.com/office/drawing/2014/main" id="{6208CE6A-E64F-F0FD-8B8F-29BD5DA10B05}"/>
              </a:ext>
            </a:extLst>
          </p:cNvPr>
          <p:cNvSpPr>
            <a:spLocks noGrp="1"/>
          </p:cNvSpPr>
          <p:nvPr>
            <p:ph type="title"/>
          </p:nvPr>
        </p:nvSpPr>
        <p:spPr/>
        <p:txBody>
          <a:bodyPr>
            <a:normAutofit fontScale="90000"/>
          </a:bodyPr>
          <a:lstStyle/>
          <a:p>
            <a:pPr fontAlgn="auto">
              <a:spcAft>
                <a:spcPts val="0"/>
              </a:spcAft>
              <a:defRPr/>
            </a:pPr>
            <a:r>
              <a:rPr lang="en-US" dirty="0"/>
              <a:t>Drawbacks of No-Excuse Absentee Voting</a:t>
            </a:r>
          </a:p>
        </p:txBody>
      </p:sp>
      <p:sp>
        <p:nvSpPr>
          <p:cNvPr id="28677" name="Date Placeholder 4">
            <a:extLst>
              <a:ext uri="{FF2B5EF4-FFF2-40B4-BE49-F238E27FC236}">
                <a16:creationId xmlns:a16="http://schemas.microsoft.com/office/drawing/2014/main" id="{8743B465-CCA0-F427-628E-1688F952311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B649D421-402B-4044-951A-B99E1188B511}" type="datetime1">
              <a:rPr lang="en-US" altLang="en-US"/>
              <a:pPr fontAlgn="base">
                <a:spcBef>
                  <a:spcPct val="0"/>
                </a:spcBef>
                <a:spcAft>
                  <a:spcPct val="0"/>
                </a:spcAft>
              </a:pPr>
              <a:t>9/7/2022</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5A511364-4BB3-8A8C-38D9-500535A19524}"/>
              </a:ext>
            </a:extLst>
          </p:cNvPr>
          <p:cNvSpPr>
            <a:spLocks noGrp="1"/>
          </p:cNvSpPr>
          <p:nvPr>
            <p:ph idx="1"/>
          </p:nvPr>
        </p:nvSpPr>
        <p:spPr>
          <a:xfrm>
            <a:off x="228600" y="1447800"/>
            <a:ext cx="8458200" cy="4572000"/>
          </a:xfrm>
        </p:spPr>
        <p:txBody>
          <a:bodyPr/>
          <a:lstStyle/>
          <a:p>
            <a:endParaRPr lang="en-US" altLang="en-US" sz="2400"/>
          </a:p>
          <a:p>
            <a:pPr marL="365125" lvl="1" indent="-255588">
              <a:spcBef>
                <a:spcPts val="400"/>
              </a:spcBef>
              <a:buSzPct val="68000"/>
              <a:buFont typeface="Wingdings 3" panose="05040102010807070707" pitchFamily="18" charset="2"/>
              <a:buChar char=""/>
            </a:pPr>
            <a:r>
              <a:rPr lang="en-US" altLang="en-US" sz="2400"/>
              <a:t>Permits voters to cast vote early- either at traditional polling places or conveniently located voting centers</a:t>
            </a:r>
          </a:p>
          <a:p>
            <a:pPr marL="365125" lvl="1" indent="-255588">
              <a:spcBef>
                <a:spcPts val="400"/>
              </a:spcBef>
              <a:buSzPct val="68000"/>
              <a:buFont typeface="Wingdings 3" panose="05040102010807070707" pitchFamily="18" charset="2"/>
              <a:buChar char=""/>
            </a:pPr>
            <a:endParaRPr lang="en-US" altLang="en-US" sz="2400"/>
          </a:p>
          <a:p>
            <a:r>
              <a:rPr lang="en-US" altLang="en-US" sz="2400"/>
              <a:t>Lessens traffic and wait times on Election Day</a:t>
            </a:r>
          </a:p>
          <a:p>
            <a:endParaRPr lang="en-US" altLang="en-US" sz="2400"/>
          </a:p>
          <a:p>
            <a:r>
              <a:rPr lang="en-US" altLang="en-US" sz="2400"/>
              <a:t>May help with “mobile” populations in urban areas or college towns </a:t>
            </a:r>
          </a:p>
          <a:p>
            <a:endParaRPr lang="en-US" altLang="en-US" sz="2400"/>
          </a:p>
        </p:txBody>
      </p:sp>
      <p:sp>
        <p:nvSpPr>
          <p:cNvPr id="2" name="Title 1">
            <a:extLst>
              <a:ext uri="{FF2B5EF4-FFF2-40B4-BE49-F238E27FC236}">
                <a16:creationId xmlns:a16="http://schemas.microsoft.com/office/drawing/2014/main" id="{0A10EAF1-2F07-4524-43FC-F621953813C9}"/>
              </a:ext>
            </a:extLst>
          </p:cNvPr>
          <p:cNvSpPr>
            <a:spLocks noGrp="1"/>
          </p:cNvSpPr>
          <p:nvPr>
            <p:ph type="title"/>
          </p:nvPr>
        </p:nvSpPr>
        <p:spPr>
          <a:xfrm>
            <a:off x="228600" y="274638"/>
            <a:ext cx="8915400" cy="1143000"/>
          </a:xfrm>
        </p:spPr>
        <p:txBody>
          <a:bodyPr>
            <a:noAutofit/>
          </a:bodyPr>
          <a:lstStyle/>
          <a:p>
            <a:pPr fontAlgn="auto">
              <a:spcAft>
                <a:spcPts val="0"/>
              </a:spcAft>
              <a:defRPr/>
            </a:pPr>
            <a:r>
              <a:rPr lang="en-US" sz="3600" dirty="0"/>
              <a:t>Early-In-Person Voting (EIP) - Voting Centers</a:t>
            </a:r>
          </a:p>
        </p:txBody>
      </p:sp>
      <p:sp>
        <p:nvSpPr>
          <p:cNvPr id="29700" name="Date Placeholder 3">
            <a:extLst>
              <a:ext uri="{FF2B5EF4-FFF2-40B4-BE49-F238E27FC236}">
                <a16:creationId xmlns:a16="http://schemas.microsoft.com/office/drawing/2014/main" id="{5929C61A-267F-2811-C584-0F701E969A5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93EF98AB-DDCB-4BBA-92C9-A856724595A7}" type="datetime1">
              <a:rPr lang="en-US" altLang="en-US"/>
              <a:pPr fontAlgn="base">
                <a:spcBef>
                  <a:spcPct val="0"/>
                </a:spcBef>
                <a:spcAft>
                  <a:spcPct val="0"/>
                </a:spcAft>
              </a:pPr>
              <a:t>9/7/2022</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3CAB7-CFB8-9997-70BF-F313317D85FE}"/>
              </a:ext>
            </a:extLst>
          </p:cNvPr>
          <p:cNvSpPr>
            <a:spLocks noGrp="1"/>
          </p:cNvSpPr>
          <p:nvPr>
            <p:ph idx="1"/>
          </p:nvPr>
        </p:nvSpPr>
        <p:spPr>
          <a:xfrm>
            <a:off x="228600" y="1524000"/>
            <a:ext cx="8458200" cy="4572000"/>
          </a:xfrm>
        </p:spPr>
        <p:txBody>
          <a:bodyPr>
            <a:normAutofit/>
          </a:bodyPr>
          <a:lstStyle/>
          <a:p>
            <a:pPr marL="365760" indent="-256032" fontAlgn="auto">
              <a:spcAft>
                <a:spcPts val="0"/>
              </a:spcAft>
              <a:buFont typeface="Wingdings 3"/>
              <a:buChar char=""/>
              <a:defRPr/>
            </a:pPr>
            <a:r>
              <a:rPr lang="en-US" sz="2400" dirty="0"/>
              <a:t>Doesn’t overcome the barrier of people having to physically get out and vote. </a:t>
            </a:r>
          </a:p>
          <a:p>
            <a:pPr marL="109728" indent="0" fontAlgn="auto">
              <a:spcAft>
                <a:spcPts val="0"/>
              </a:spcAft>
              <a:buFont typeface="Wingdings 3"/>
              <a:buNone/>
              <a:defRPr/>
            </a:pPr>
            <a:endParaRPr lang="en-US" sz="2400" dirty="0"/>
          </a:p>
          <a:p>
            <a:pPr marL="365760" indent="-256032" fontAlgn="auto">
              <a:spcAft>
                <a:spcPts val="0"/>
              </a:spcAft>
              <a:buFont typeface="Wingdings 3"/>
              <a:buChar char=""/>
              <a:defRPr/>
            </a:pPr>
            <a:r>
              <a:rPr lang="en-US" sz="2400" dirty="0"/>
              <a:t>Problems with staffing at and additional</a:t>
            </a:r>
          </a:p>
          <a:p>
            <a:pPr marL="365760" indent="-256032" fontAlgn="auto">
              <a:spcAft>
                <a:spcPts val="0"/>
              </a:spcAft>
              <a:buFont typeface="Wingdings 3"/>
              <a:buNone/>
              <a:defRPr/>
            </a:pPr>
            <a:r>
              <a:rPr lang="en-US" sz="2400" dirty="0"/>
              <a:t>costs of voting centers </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Availability of suitable polling locations</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Demographics that show up to vote early are almost identical to those who vote on Election Day.</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endParaRPr lang="en-US" sz="2400" dirty="0"/>
          </a:p>
        </p:txBody>
      </p:sp>
      <p:sp>
        <p:nvSpPr>
          <p:cNvPr id="2" name="Title 1">
            <a:extLst>
              <a:ext uri="{FF2B5EF4-FFF2-40B4-BE49-F238E27FC236}">
                <a16:creationId xmlns:a16="http://schemas.microsoft.com/office/drawing/2014/main" id="{8B15EB5F-6112-B4AD-0ABF-A8438BA77DAA}"/>
              </a:ext>
            </a:extLst>
          </p:cNvPr>
          <p:cNvSpPr>
            <a:spLocks noGrp="1"/>
          </p:cNvSpPr>
          <p:nvPr>
            <p:ph type="title"/>
          </p:nvPr>
        </p:nvSpPr>
        <p:spPr>
          <a:xfrm>
            <a:off x="304800" y="274638"/>
            <a:ext cx="8839200" cy="1143000"/>
          </a:xfrm>
        </p:spPr>
        <p:txBody>
          <a:bodyPr/>
          <a:lstStyle/>
          <a:p>
            <a:pPr fontAlgn="auto">
              <a:spcAft>
                <a:spcPts val="0"/>
              </a:spcAft>
              <a:defRPr/>
            </a:pPr>
            <a:r>
              <a:rPr lang="en-US" dirty="0"/>
              <a:t>EIP Concerns</a:t>
            </a:r>
          </a:p>
        </p:txBody>
      </p:sp>
      <p:pic>
        <p:nvPicPr>
          <p:cNvPr id="30724" name="Picture 3">
            <a:extLst>
              <a:ext uri="{FF2B5EF4-FFF2-40B4-BE49-F238E27FC236}">
                <a16:creationId xmlns:a16="http://schemas.microsoft.com/office/drawing/2014/main" id="{9441AC64-D2BB-2824-444D-4CFBA5C5B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362200"/>
            <a:ext cx="22098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Date Placeholder 4">
            <a:extLst>
              <a:ext uri="{FF2B5EF4-FFF2-40B4-BE49-F238E27FC236}">
                <a16:creationId xmlns:a16="http://schemas.microsoft.com/office/drawing/2014/main" id="{20D3E567-7871-3564-BF0C-B338201599E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36C1EC06-F2FD-4BC2-BF6D-222787C51C97}" type="datetime1">
              <a:rPr lang="en-US" altLang="en-US"/>
              <a:pPr fontAlgn="base">
                <a:spcBef>
                  <a:spcPct val="0"/>
                </a:spcBef>
                <a:spcAft>
                  <a:spcPct val="0"/>
                </a:spcAft>
              </a:pPr>
              <a:t>9/7/2022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778286AF-06E2-8A04-FE9C-2385FD659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4419600"/>
            <a:ext cx="28289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911E36A-2760-87FB-84A3-992F5B50B94A}"/>
              </a:ext>
            </a:extLst>
          </p:cNvPr>
          <p:cNvSpPr>
            <a:spLocks noGrp="1"/>
          </p:cNvSpPr>
          <p:nvPr>
            <p:ph idx="1"/>
          </p:nvPr>
        </p:nvSpPr>
        <p:spPr>
          <a:xfrm>
            <a:off x="228600" y="1447800"/>
            <a:ext cx="7772400" cy="5105400"/>
          </a:xfrm>
        </p:spPr>
        <p:txBody>
          <a:bodyPr>
            <a:noAutofit/>
          </a:bodyPr>
          <a:lstStyle/>
          <a:p>
            <a:pPr marL="365760" indent="-256032" fontAlgn="auto">
              <a:spcAft>
                <a:spcPts val="0"/>
              </a:spcAft>
              <a:buFont typeface="Wingdings 3"/>
              <a:buChar char=""/>
              <a:defRPr/>
            </a:pPr>
            <a:endParaRPr lang="en-US" sz="1200" dirty="0"/>
          </a:p>
          <a:p>
            <a:pPr marL="365760" indent="-256032" fontAlgn="auto">
              <a:spcAft>
                <a:spcPts val="0"/>
              </a:spcAft>
              <a:buFont typeface="Wingdings 3"/>
              <a:buChar char=""/>
              <a:defRPr/>
            </a:pPr>
            <a:r>
              <a:rPr lang="en-US" sz="2400" dirty="0"/>
              <a:t>Provides a solid paper trail</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Random ballot auditing can combat fraud</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Lowers election costs</a:t>
            </a:r>
          </a:p>
          <a:p>
            <a:pPr marL="109728" indent="0" fontAlgn="auto">
              <a:spcAft>
                <a:spcPts val="0"/>
              </a:spcAft>
              <a:buFont typeface="Wingdings 3"/>
              <a:buNone/>
              <a:defRPr/>
            </a:pPr>
            <a:endParaRPr lang="en-US" sz="2400" dirty="0"/>
          </a:p>
          <a:p>
            <a:pPr marL="365760" indent="-256032" fontAlgn="auto">
              <a:spcAft>
                <a:spcPts val="0"/>
              </a:spcAft>
              <a:buFont typeface="Wingdings 3"/>
              <a:buChar char=""/>
              <a:defRPr/>
            </a:pPr>
            <a:r>
              <a:rPr lang="en-US" sz="2400" dirty="0"/>
              <a:t>Used in Oregon entirely and almost all of Washington state </a:t>
            </a:r>
          </a:p>
        </p:txBody>
      </p:sp>
      <p:sp>
        <p:nvSpPr>
          <p:cNvPr id="2" name="Title 1">
            <a:extLst>
              <a:ext uri="{FF2B5EF4-FFF2-40B4-BE49-F238E27FC236}">
                <a16:creationId xmlns:a16="http://schemas.microsoft.com/office/drawing/2014/main" id="{2C58EB8A-AA47-2D77-723A-CB1F99ECE8BE}"/>
              </a:ext>
            </a:extLst>
          </p:cNvPr>
          <p:cNvSpPr>
            <a:spLocks noGrp="1"/>
          </p:cNvSpPr>
          <p:nvPr>
            <p:ph type="title"/>
          </p:nvPr>
        </p:nvSpPr>
        <p:spPr/>
        <p:txBody>
          <a:bodyPr/>
          <a:lstStyle/>
          <a:p>
            <a:pPr fontAlgn="auto">
              <a:spcAft>
                <a:spcPts val="0"/>
              </a:spcAft>
              <a:defRPr/>
            </a:pPr>
            <a:r>
              <a:rPr lang="en-US" dirty="0"/>
              <a:t>Vote-by-Mail (VBM)</a:t>
            </a:r>
          </a:p>
        </p:txBody>
      </p:sp>
      <p:sp>
        <p:nvSpPr>
          <p:cNvPr id="31749" name="Date Placeholder 4">
            <a:extLst>
              <a:ext uri="{FF2B5EF4-FFF2-40B4-BE49-F238E27FC236}">
                <a16:creationId xmlns:a16="http://schemas.microsoft.com/office/drawing/2014/main" id="{47ED5B14-103C-6549-E37E-A5B3A106048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E53F0AD0-6202-4E97-87C2-E96A7E9EFF59}" type="datetime1">
              <a:rPr lang="en-US" altLang="en-US"/>
              <a:pPr fontAlgn="base">
                <a:spcBef>
                  <a:spcPct val="0"/>
                </a:spcBef>
                <a:spcAft>
                  <a:spcPct val="0"/>
                </a:spcAft>
              </a:pPr>
              <a:t>9/7/2022</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F430D7-009F-58F6-2603-B5304586D1E6}"/>
              </a:ext>
            </a:extLst>
          </p:cNvPr>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r>
              <a:rPr lang="en-US" sz="2400" dirty="0"/>
              <a:t>Security and fraud concerns with VBM elections-LWVUS SARAT Criteria: </a:t>
            </a:r>
          </a:p>
          <a:p>
            <a:pPr marL="621792" lvl="1" fontAlgn="auto">
              <a:spcBef>
                <a:spcPts val="324"/>
              </a:spcBef>
              <a:spcAft>
                <a:spcPts val="0"/>
              </a:spcAft>
              <a:buFont typeface="Verdana"/>
              <a:buChar char="◦"/>
              <a:defRPr/>
            </a:pPr>
            <a:r>
              <a:rPr lang="en-US" sz="2000" dirty="0"/>
              <a:t>Secure </a:t>
            </a:r>
          </a:p>
          <a:p>
            <a:pPr marL="621792" lvl="1" fontAlgn="auto">
              <a:spcBef>
                <a:spcPts val="324"/>
              </a:spcBef>
              <a:spcAft>
                <a:spcPts val="0"/>
              </a:spcAft>
              <a:buFont typeface="Verdana"/>
              <a:buChar char="◦"/>
              <a:defRPr/>
            </a:pPr>
            <a:r>
              <a:rPr lang="en-US" sz="2000" dirty="0"/>
              <a:t>Accurate </a:t>
            </a:r>
          </a:p>
          <a:p>
            <a:pPr marL="621792" lvl="1" fontAlgn="auto">
              <a:spcBef>
                <a:spcPts val="324"/>
              </a:spcBef>
              <a:spcAft>
                <a:spcPts val="0"/>
              </a:spcAft>
              <a:buFont typeface="Verdana"/>
              <a:buChar char="◦"/>
              <a:defRPr/>
            </a:pPr>
            <a:r>
              <a:rPr lang="en-US" sz="2000" dirty="0" err="1"/>
              <a:t>Recountable</a:t>
            </a:r>
          </a:p>
          <a:p>
            <a:pPr marL="621792" lvl="1" fontAlgn="auto">
              <a:spcBef>
                <a:spcPts val="324"/>
              </a:spcBef>
              <a:spcAft>
                <a:spcPts val="0"/>
              </a:spcAft>
              <a:buFont typeface="Verdana"/>
              <a:buChar char="◦"/>
              <a:defRPr/>
            </a:pPr>
            <a:r>
              <a:rPr lang="en-US" sz="2000" dirty="0"/>
              <a:t>Accessible </a:t>
            </a:r>
          </a:p>
          <a:p>
            <a:pPr marL="621792" lvl="1" fontAlgn="auto">
              <a:spcBef>
                <a:spcPts val="324"/>
              </a:spcBef>
              <a:spcAft>
                <a:spcPts val="0"/>
              </a:spcAft>
              <a:buFont typeface="Verdana"/>
              <a:buChar char="◦"/>
              <a:defRPr/>
            </a:pPr>
            <a:r>
              <a:rPr lang="en-US" sz="2000" dirty="0"/>
              <a:t>Transparent</a:t>
            </a:r>
          </a:p>
          <a:p>
            <a:pPr marL="365760" indent="-256032" fontAlgn="auto">
              <a:spcAft>
                <a:spcPts val="0"/>
              </a:spcAft>
              <a:buFont typeface="Wingdings 3"/>
              <a:buNone/>
              <a:defRPr/>
            </a:pPr>
            <a:endParaRPr lang="en-US" sz="2400" dirty="0"/>
          </a:p>
          <a:p>
            <a:pPr marL="365760" indent="-256032" fontAlgn="auto">
              <a:spcAft>
                <a:spcPts val="0"/>
              </a:spcAft>
              <a:buFont typeface="Wingdings 3"/>
              <a:buChar char=""/>
              <a:defRPr/>
            </a:pPr>
            <a:r>
              <a:rPr lang="en-US" sz="2400" dirty="0"/>
              <a:t>May have negative participation effects if VBM is mandatory</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Has not had significant success in low-income communities </a:t>
            </a:r>
          </a:p>
          <a:p>
            <a:pPr marL="365760" indent="-256032" fontAlgn="auto">
              <a:spcAft>
                <a:spcPts val="0"/>
              </a:spcAft>
              <a:buFont typeface="Wingdings 3"/>
              <a:buChar char=""/>
              <a:defRPr/>
            </a:pPr>
            <a:endParaRPr lang="en-US" dirty="0"/>
          </a:p>
        </p:txBody>
      </p:sp>
      <p:sp>
        <p:nvSpPr>
          <p:cNvPr id="3" name="Title 2">
            <a:extLst>
              <a:ext uri="{FF2B5EF4-FFF2-40B4-BE49-F238E27FC236}">
                <a16:creationId xmlns:a16="http://schemas.microsoft.com/office/drawing/2014/main" id="{FFF3B69A-2E91-A9D6-1A03-E30E4AE60B7F}"/>
              </a:ext>
            </a:extLst>
          </p:cNvPr>
          <p:cNvSpPr>
            <a:spLocks noGrp="1"/>
          </p:cNvSpPr>
          <p:nvPr>
            <p:ph type="title"/>
          </p:nvPr>
        </p:nvSpPr>
        <p:spPr/>
        <p:txBody>
          <a:bodyPr/>
          <a:lstStyle/>
          <a:p>
            <a:pPr fontAlgn="auto">
              <a:spcAft>
                <a:spcPts val="0"/>
              </a:spcAft>
              <a:defRPr/>
            </a:pPr>
            <a:r>
              <a:rPr lang="en-US" dirty="0"/>
              <a:t>VBM Concerns</a:t>
            </a:r>
          </a:p>
        </p:txBody>
      </p:sp>
      <p:sp>
        <p:nvSpPr>
          <p:cNvPr id="32772" name="Date Placeholder 3">
            <a:extLst>
              <a:ext uri="{FF2B5EF4-FFF2-40B4-BE49-F238E27FC236}">
                <a16:creationId xmlns:a16="http://schemas.microsoft.com/office/drawing/2014/main" id="{52779334-C823-B576-E72F-D9A668ABFB7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C9BA5238-9AB1-4AF1-8968-03A24A91ACA0}" type="datetime1">
              <a:rPr lang="en-US" altLang="en-US"/>
              <a:pPr fontAlgn="base">
                <a:spcBef>
                  <a:spcPct val="0"/>
                </a:spcBef>
                <a:spcAft>
                  <a:spcPct val="0"/>
                </a:spcAft>
              </a:pPr>
              <a:t>9/7/2022</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3E02AE91-72EF-FEEC-D144-16CC98C9E19F}"/>
              </a:ext>
            </a:extLst>
          </p:cNvPr>
          <p:cNvSpPr>
            <a:spLocks noGrp="1"/>
          </p:cNvSpPr>
          <p:nvPr>
            <p:ph idx="1"/>
          </p:nvPr>
        </p:nvSpPr>
        <p:spPr>
          <a:xfrm>
            <a:off x="228600" y="1371600"/>
            <a:ext cx="8686800" cy="4648200"/>
          </a:xfrm>
        </p:spPr>
        <p:txBody>
          <a:bodyPr anchor="ctr"/>
          <a:lstStyle/>
          <a:p>
            <a:endParaRPr lang="en-US" altLang="en-US" sz="2400"/>
          </a:p>
          <a:p>
            <a:endParaRPr lang="en-US" altLang="en-US" sz="2400"/>
          </a:p>
          <a:p>
            <a:r>
              <a:rPr lang="en-US" altLang="en-US" sz="2400"/>
              <a:t>Poor ballot design and confusing instructions</a:t>
            </a:r>
          </a:p>
          <a:p>
            <a:endParaRPr lang="en-US" altLang="en-US" sz="2400"/>
          </a:p>
          <a:p>
            <a:r>
              <a:rPr lang="en-US" altLang="en-US" sz="2400"/>
              <a:t>Multi-language ballots lead to small fonts and convoluted layout</a:t>
            </a:r>
          </a:p>
          <a:p>
            <a:endParaRPr lang="en-US" altLang="en-US" sz="2400"/>
          </a:p>
          <a:p>
            <a:r>
              <a:rPr lang="en-US" altLang="en-US" sz="2400"/>
              <a:t>May create distrust in voting process</a:t>
            </a:r>
          </a:p>
          <a:p>
            <a:endParaRPr lang="en-US" altLang="en-US" sz="2400"/>
          </a:p>
          <a:p>
            <a:r>
              <a:rPr lang="en-US" altLang="en-US" sz="2400"/>
              <a:t>Has been some resistance in New York to sample ballots being online</a:t>
            </a:r>
          </a:p>
          <a:p>
            <a:endParaRPr lang="en-US" altLang="en-US" sz="2400"/>
          </a:p>
          <a:p>
            <a:endParaRPr lang="en-US" altLang="en-US" sz="2400"/>
          </a:p>
        </p:txBody>
      </p:sp>
      <p:sp>
        <p:nvSpPr>
          <p:cNvPr id="2" name="Title 1">
            <a:extLst>
              <a:ext uri="{FF2B5EF4-FFF2-40B4-BE49-F238E27FC236}">
                <a16:creationId xmlns:a16="http://schemas.microsoft.com/office/drawing/2014/main" id="{49D613A5-8DBA-0C6F-284D-14C0A69CBA14}"/>
              </a:ext>
            </a:extLst>
          </p:cNvPr>
          <p:cNvSpPr>
            <a:spLocks noGrp="1"/>
          </p:cNvSpPr>
          <p:nvPr>
            <p:ph type="title"/>
          </p:nvPr>
        </p:nvSpPr>
        <p:spPr/>
        <p:txBody>
          <a:bodyPr/>
          <a:lstStyle/>
          <a:p>
            <a:pPr fontAlgn="auto">
              <a:spcAft>
                <a:spcPts val="0"/>
              </a:spcAft>
              <a:defRPr/>
            </a:pPr>
            <a:r>
              <a:rPr lang="en-US" dirty="0"/>
              <a:t>New York Ballot Issues</a:t>
            </a:r>
          </a:p>
        </p:txBody>
      </p:sp>
      <p:sp>
        <p:nvSpPr>
          <p:cNvPr id="33796" name="Date Placeholder 3">
            <a:extLst>
              <a:ext uri="{FF2B5EF4-FFF2-40B4-BE49-F238E27FC236}">
                <a16:creationId xmlns:a16="http://schemas.microsoft.com/office/drawing/2014/main" id="{CBF77AAE-A054-E92E-F4BA-52E667B098D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A9DC4FBB-B631-4452-A02B-F62953B10A31}" type="datetime1">
              <a:rPr lang="en-US" altLang="en-US"/>
              <a:pPr fontAlgn="base">
                <a:spcBef>
                  <a:spcPct val="0"/>
                </a:spcBef>
                <a:spcAft>
                  <a:spcPct val="0"/>
                </a:spcAft>
              </a:pPr>
              <a:t>9/7/2022</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2EACFA5D-A703-FEBE-65F2-225CE4F4AE44}"/>
              </a:ext>
            </a:extLst>
          </p:cNvPr>
          <p:cNvSpPr>
            <a:spLocks noGrp="1"/>
          </p:cNvSpPr>
          <p:nvPr>
            <p:ph idx="1"/>
          </p:nvPr>
        </p:nvSpPr>
        <p:spPr/>
        <p:txBody>
          <a:bodyPr/>
          <a:lstStyle/>
          <a:p>
            <a:endParaRPr lang="en-US" altLang="en-US"/>
          </a:p>
        </p:txBody>
      </p:sp>
      <p:sp>
        <p:nvSpPr>
          <p:cNvPr id="3" name="Title 2">
            <a:extLst>
              <a:ext uri="{FF2B5EF4-FFF2-40B4-BE49-F238E27FC236}">
                <a16:creationId xmlns:a16="http://schemas.microsoft.com/office/drawing/2014/main" id="{28478D93-673B-3F54-D059-33688AB356E4}"/>
              </a:ext>
            </a:extLst>
          </p:cNvPr>
          <p:cNvSpPr>
            <a:spLocks noGrp="1"/>
          </p:cNvSpPr>
          <p:nvPr>
            <p:ph type="title"/>
          </p:nvPr>
        </p:nvSpPr>
        <p:spPr/>
        <p:txBody>
          <a:bodyPr/>
          <a:lstStyle/>
          <a:p>
            <a:pPr fontAlgn="auto">
              <a:spcAft>
                <a:spcPts val="0"/>
              </a:spcAft>
              <a:defRPr/>
            </a:pPr>
            <a:r>
              <a:rPr lang="en-US" dirty="0"/>
              <a:t>New York City Paper Ballot</a:t>
            </a:r>
          </a:p>
        </p:txBody>
      </p:sp>
      <p:pic>
        <p:nvPicPr>
          <p:cNvPr id="34820" name="Picture 2">
            <a:extLst>
              <a:ext uri="{FF2B5EF4-FFF2-40B4-BE49-F238E27FC236}">
                <a16:creationId xmlns:a16="http://schemas.microsoft.com/office/drawing/2014/main" id="{9947B7CB-A718-038F-6B89-8B77939EF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1625"/>
            <a:ext cx="91440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Date Placeholder 4">
            <a:extLst>
              <a:ext uri="{FF2B5EF4-FFF2-40B4-BE49-F238E27FC236}">
                <a16:creationId xmlns:a16="http://schemas.microsoft.com/office/drawing/2014/main" id="{952AC0AD-42CC-7573-FA04-1BBE0AAE3ED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7C8BBF8A-A1D8-4BBC-9AA6-A37CBDA24674}" type="datetime1">
              <a:rPr lang="en-US" altLang="en-US"/>
              <a:pPr fontAlgn="base">
                <a:spcBef>
                  <a:spcPct val="0"/>
                </a:spcBef>
                <a:spcAft>
                  <a:spcPct val="0"/>
                </a:spcAft>
              </a:pPr>
              <a:t>9/7/2022</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DF574886-1A06-3E79-9F55-A94E2597CAD2}"/>
              </a:ext>
            </a:extLst>
          </p:cNvPr>
          <p:cNvSpPr>
            <a:spLocks noGrp="1"/>
          </p:cNvSpPr>
          <p:nvPr>
            <p:ph idx="1"/>
          </p:nvPr>
        </p:nvSpPr>
        <p:spPr>
          <a:xfrm>
            <a:off x="304800" y="1447800"/>
            <a:ext cx="7772400" cy="4572000"/>
          </a:xfrm>
        </p:spPr>
        <p:txBody>
          <a:bodyPr/>
          <a:lstStyle/>
          <a:p>
            <a:r>
              <a:rPr lang="en-US" altLang="en-US" sz="2400"/>
              <a:t>Simple and cost effective to fix </a:t>
            </a:r>
          </a:p>
          <a:p>
            <a:endParaRPr lang="en-US" altLang="en-US" sz="2400"/>
          </a:p>
          <a:p>
            <a:r>
              <a:rPr lang="en-US" altLang="en-US" sz="2400"/>
              <a:t>Follow guidelines for effective ballot design</a:t>
            </a:r>
          </a:p>
          <a:p>
            <a:pPr lvl="1"/>
            <a:r>
              <a:rPr lang="en-US" altLang="en-US" sz="1600"/>
              <a:t>Clarifying design, including page numbers and layout</a:t>
            </a:r>
          </a:p>
          <a:p>
            <a:pPr lvl="1"/>
            <a:r>
              <a:rPr lang="en-US" altLang="en-US" sz="1600"/>
              <a:t>Using clear and simple language on both instructions and referendums</a:t>
            </a:r>
          </a:p>
          <a:p>
            <a:pPr lvl="1">
              <a:buFont typeface="Verdana" panose="020B0604030504040204" pitchFamily="34" charset="0"/>
              <a:buNone/>
            </a:pPr>
            <a:endParaRPr lang="en-US" altLang="en-US" sz="2000"/>
          </a:p>
          <a:p>
            <a:r>
              <a:rPr lang="en-US" altLang="en-US" sz="2400"/>
              <a:t>Wouldn’t require complex legislation or constitutional amendment</a:t>
            </a:r>
          </a:p>
          <a:p>
            <a:endParaRPr lang="en-US" altLang="en-US" sz="2400"/>
          </a:p>
          <a:p>
            <a:pPr>
              <a:buFont typeface="Wingdings 3" panose="05040102010807070707" pitchFamily="18" charset="2"/>
              <a:buNone/>
            </a:pPr>
            <a:endParaRPr lang="en-US" altLang="en-US" sz="2400"/>
          </a:p>
        </p:txBody>
      </p:sp>
      <p:sp>
        <p:nvSpPr>
          <p:cNvPr id="2" name="Title 1">
            <a:extLst>
              <a:ext uri="{FF2B5EF4-FFF2-40B4-BE49-F238E27FC236}">
                <a16:creationId xmlns:a16="http://schemas.microsoft.com/office/drawing/2014/main" id="{F55955E5-010C-6739-8CBA-B72C83B0576A}"/>
              </a:ext>
            </a:extLst>
          </p:cNvPr>
          <p:cNvSpPr>
            <a:spLocks noGrp="1"/>
          </p:cNvSpPr>
          <p:nvPr>
            <p:ph type="title"/>
          </p:nvPr>
        </p:nvSpPr>
        <p:spPr/>
        <p:txBody>
          <a:bodyPr/>
          <a:lstStyle/>
          <a:p>
            <a:pPr fontAlgn="auto">
              <a:spcAft>
                <a:spcPts val="0"/>
              </a:spcAft>
              <a:defRPr/>
            </a:pPr>
            <a:r>
              <a:rPr lang="en-US" dirty="0"/>
              <a:t>Fixing the Ballot</a:t>
            </a:r>
          </a:p>
        </p:txBody>
      </p:sp>
      <p:sp>
        <p:nvSpPr>
          <p:cNvPr id="35844" name="Date Placeholder 3">
            <a:extLst>
              <a:ext uri="{FF2B5EF4-FFF2-40B4-BE49-F238E27FC236}">
                <a16:creationId xmlns:a16="http://schemas.microsoft.com/office/drawing/2014/main" id="{B20D4748-B06F-0BBE-0077-8CFA9CC13DB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EA1C64FD-206A-440E-949C-6F0D112E505A}" type="datetime1">
              <a:rPr lang="en-US" altLang="en-US"/>
              <a:pPr fontAlgn="base">
                <a:spcBef>
                  <a:spcPct val="0"/>
                </a:spcBef>
                <a:spcAft>
                  <a:spcPct val="0"/>
                </a:spcAft>
              </a:pPr>
              <a:t>9/7/2022</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EA6BD-3353-C210-5CD2-616B1DB62378}"/>
              </a:ext>
            </a:extLst>
          </p:cNvPr>
          <p:cNvSpPr>
            <a:spLocks noGrp="1"/>
          </p:cNvSpPr>
          <p:nvPr>
            <p:ph idx="1"/>
          </p:nvPr>
        </p:nvSpPr>
        <p:spPr>
          <a:xfrm>
            <a:off x="457200" y="1447800"/>
            <a:ext cx="7772400" cy="4572000"/>
          </a:xfrm>
        </p:spPr>
        <p:txBody>
          <a:bodyPr>
            <a:normAutofit/>
          </a:bodyPr>
          <a:lstStyle/>
          <a:p>
            <a:pPr marL="109728" indent="0" fontAlgn="auto">
              <a:spcAft>
                <a:spcPts val="0"/>
              </a:spcAft>
              <a:buFont typeface="Wingdings 3"/>
              <a:buNone/>
              <a:defRPr/>
            </a:pPr>
            <a:endParaRPr lang="en-US" sz="2400" dirty="0"/>
          </a:p>
          <a:p>
            <a:pPr marL="109728" indent="0" fontAlgn="auto">
              <a:spcAft>
                <a:spcPts val="0"/>
              </a:spcAft>
              <a:buFont typeface="Wingdings 3"/>
              <a:buNone/>
              <a:defRPr/>
            </a:pPr>
            <a:endParaRPr lang="en-US" sz="2400" dirty="0"/>
          </a:p>
          <a:p>
            <a:pPr marL="109728" indent="0" fontAlgn="auto">
              <a:spcAft>
                <a:spcPts val="0"/>
              </a:spcAft>
              <a:buFont typeface="Wingdings 3"/>
              <a:buNone/>
              <a:defRPr/>
            </a:pPr>
            <a:endParaRPr/>
          </a:p>
          <a:p>
            <a:pPr marL="109728" indent="0" fontAlgn="auto">
              <a:spcAft>
                <a:spcPts val="0"/>
              </a:spcAft>
              <a:buFont typeface="Wingdings 3"/>
              <a:buChar char=""/>
              <a:defRPr/>
            </a:pPr>
            <a:r>
              <a:rPr lang="en-US" sz="2400" dirty="0"/>
              <a:t>  BOEs posting online ballots, educating voters </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Paper voter guides</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Electronic voter guide</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Better and standardized poll worker training</a:t>
            </a:r>
          </a:p>
        </p:txBody>
      </p:sp>
      <p:sp>
        <p:nvSpPr>
          <p:cNvPr id="2" name="Title 1">
            <a:extLst>
              <a:ext uri="{FF2B5EF4-FFF2-40B4-BE49-F238E27FC236}">
                <a16:creationId xmlns:a16="http://schemas.microsoft.com/office/drawing/2014/main" id="{81103824-AA42-9FCB-2056-A72CD175EB13}"/>
              </a:ext>
            </a:extLst>
          </p:cNvPr>
          <p:cNvSpPr>
            <a:spLocks noGrp="1"/>
          </p:cNvSpPr>
          <p:nvPr>
            <p:ph type="title"/>
          </p:nvPr>
        </p:nvSpPr>
        <p:spPr>
          <a:xfrm>
            <a:off x="457200" y="274638"/>
            <a:ext cx="8229600" cy="1858962"/>
          </a:xfrm>
        </p:spPr>
        <p:txBody>
          <a:bodyPr/>
          <a:lstStyle/>
          <a:p>
            <a:pPr fontAlgn="auto">
              <a:spcAft>
                <a:spcPts val="0"/>
              </a:spcAft>
              <a:defRPr/>
            </a:pPr>
            <a:r>
              <a:rPr lang="en-US" dirty="0"/>
              <a:t>Voter Education And Poll Worker Training</a:t>
            </a:r>
          </a:p>
        </p:txBody>
      </p:sp>
      <p:sp>
        <p:nvSpPr>
          <p:cNvPr id="36868" name="Date Placeholder 3">
            <a:extLst>
              <a:ext uri="{FF2B5EF4-FFF2-40B4-BE49-F238E27FC236}">
                <a16:creationId xmlns:a16="http://schemas.microsoft.com/office/drawing/2014/main" id="{2F69946A-8EC8-09ED-80CC-2094BAB0899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44DFAAAE-7916-4815-90E1-8611DA75D55B}" type="datetime1">
              <a:rPr lang="en-US" altLang="en-US"/>
              <a:pPr fontAlgn="base">
                <a:spcBef>
                  <a:spcPct val="0"/>
                </a:spcBef>
                <a:spcAft>
                  <a:spcPct val="0"/>
                </a:spcAft>
              </a:pPr>
              <a:t>9/7/2022</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693A250A-0EC6-3FCA-1831-7CA5EC663B3D}"/>
              </a:ext>
            </a:extLst>
          </p:cNvPr>
          <p:cNvSpPr>
            <a:spLocks noGrp="1"/>
          </p:cNvSpPr>
          <p:nvPr>
            <p:ph idx="1"/>
          </p:nvPr>
        </p:nvSpPr>
        <p:spPr/>
        <p:txBody>
          <a:bodyPr/>
          <a:lstStyle/>
          <a:p>
            <a:r>
              <a:rPr lang="en-US" altLang="en-US"/>
              <a:t>Short term</a:t>
            </a:r>
          </a:p>
          <a:p>
            <a:pPr lvl="1"/>
            <a:r>
              <a:rPr lang="en-US" altLang="en-US"/>
              <a:t>Voter registration modernization</a:t>
            </a:r>
          </a:p>
          <a:p>
            <a:pPr lvl="1"/>
            <a:r>
              <a:rPr lang="en-US" altLang="en-US"/>
              <a:t>Better ballot design</a:t>
            </a:r>
          </a:p>
          <a:p>
            <a:pPr lvl="1"/>
            <a:r>
              <a:rPr lang="en-US" altLang="en-US"/>
              <a:t>Improved poll worker training</a:t>
            </a:r>
          </a:p>
          <a:p>
            <a:pPr lvl="1"/>
            <a:r>
              <a:rPr lang="en-US" altLang="en-US"/>
              <a:t>Online sample ballots</a:t>
            </a:r>
          </a:p>
          <a:p>
            <a:r>
              <a:rPr lang="en-US" altLang="en-US"/>
              <a:t>Long Term </a:t>
            </a:r>
          </a:p>
          <a:p>
            <a:pPr lvl="1"/>
            <a:r>
              <a:rPr lang="en-US" altLang="en-US"/>
              <a:t>Election day registration</a:t>
            </a:r>
          </a:p>
          <a:p>
            <a:pPr lvl="1"/>
            <a:r>
              <a:rPr lang="en-US" altLang="en-US"/>
              <a:t>No-excuse absentee voting</a:t>
            </a:r>
          </a:p>
          <a:p>
            <a:pPr lvl="1"/>
            <a:r>
              <a:rPr lang="en-US" altLang="en-US"/>
              <a:t>Early voting</a:t>
            </a:r>
          </a:p>
        </p:txBody>
      </p:sp>
      <p:sp>
        <p:nvSpPr>
          <p:cNvPr id="2" name="Title 1">
            <a:extLst>
              <a:ext uri="{FF2B5EF4-FFF2-40B4-BE49-F238E27FC236}">
                <a16:creationId xmlns:a16="http://schemas.microsoft.com/office/drawing/2014/main" id="{D6AC78A3-BE9F-4DCA-7CF0-D88A22F17F73}"/>
              </a:ext>
            </a:extLst>
          </p:cNvPr>
          <p:cNvSpPr>
            <a:spLocks noGrp="1"/>
          </p:cNvSpPr>
          <p:nvPr>
            <p:ph type="title"/>
          </p:nvPr>
        </p:nvSpPr>
        <p:spPr/>
        <p:txBody>
          <a:bodyPr/>
          <a:lstStyle/>
          <a:p>
            <a:pPr fontAlgn="auto">
              <a:spcAft>
                <a:spcPts val="0"/>
              </a:spcAft>
              <a:defRPr/>
            </a:pPr>
            <a:r>
              <a:rPr lang="en-US" dirty="0"/>
              <a:t>Possible Steps</a:t>
            </a:r>
          </a:p>
        </p:txBody>
      </p:sp>
      <p:sp>
        <p:nvSpPr>
          <p:cNvPr id="37892" name="Date Placeholder 3">
            <a:extLst>
              <a:ext uri="{FF2B5EF4-FFF2-40B4-BE49-F238E27FC236}">
                <a16:creationId xmlns:a16="http://schemas.microsoft.com/office/drawing/2014/main" id="{B16AEE42-AA55-1D3C-E28F-55485845A87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24B4ED51-F608-4F96-A9E4-E4348BB42ECB}" type="datetime1">
              <a:rPr lang="en-US" altLang="en-US"/>
              <a:pPr fontAlgn="base">
                <a:spcBef>
                  <a:spcPct val="0"/>
                </a:spcBef>
                <a:spcAft>
                  <a:spcPct val="0"/>
                </a:spcAft>
              </a:pPr>
              <a:t>9/7/2022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14988670-53FA-0333-9D8C-0553BF0D4486}"/>
              </a:ext>
            </a:extLst>
          </p:cNvPr>
          <p:cNvSpPr>
            <a:spLocks noGrp="1"/>
          </p:cNvSpPr>
          <p:nvPr>
            <p:ph idx="1"/>
          </p:nvPr>
        </p:nvSpPr>
        <p:spPr>
          <a:xfrm>
            <a:off x="304800" y="1600200"/>
            <a:ext cx="7772400" cy="3810000"/>
          </a:xfrm>
        </p:spPr>
        <p:txBody>
          <a:bodyPr anchor="ctr"/>
          <a:lstStyle/>
          <a:p>
            <a:pPr>
              <a:buFont typeface="Wingdings 3" panose="05040102010807070707" pitchFamily="18" charset="2"/>
              <a:buNone/>
            </a:pPr>
            <a:endParaRPr lang="en-US" altLang="en-US" sz="2400"/>
          </a:p>
        </p:txBody>
      </p:sp>
      <p:sp>
        <p:nvSpPr>
          <p:cNvPr id="2" name="Title 1">
            <a:extLst>
              <a:ext uri="{FF2B5EF4-FFF2-40B4-BE49-F238E27FC236}">
                <a16:creationId xmlns:a16="http://schemas.microsoft.com/office/drawing/2014/main" id="{33354922-B435-3C26-DEC7-A22D788E6258}"/>
              </a:ext>
            </a:extLst>
          </p:cNvPr>
          <p:cNvSpPr>
            <a:spLocks noGrp="1"/>
          </p:cNvSpPr>
          <p:nvPr>
            <p:ph type="title"/>
          </p:nvPr>
        </p:nvSpPr>
        <p:spPr/>
        <p:txBody>
          <a:bodyPr/>
          <a:lstStyle/>
          <a:p>
            <a:pPr fontAlgn="auto">
              <a:spcAft>
                <a:spcPts val="0"/>
              </a:spcAft>
              <a:defRPr/>
            </a:pPr>
            <a:r>
              <a:rPr lang="en-US" dirty="0"/>
              <a:t>New York Near the Bottom</a:t>
            </a:r>
          </a:p>
        </p:txBody>
      </p:sp>
      <p:pic>
        <p:nvPicPr>
          <p:cNvPr id="11268" name="Picture 2">
            <a:extLst>
              <a:ext uri="{FF2B5EF4-FFF2-40B4-BE49-F238E27FC236}">
                <a16:creationId xmlns:a16="http://schemas.microsoft.com/office/drawing/2014/main" id="{D47319A1-F523-9D7A-576D-551F7540D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1534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Date Placeholder 4">
            <a:extLst>
              <a:ext uri="{FF2B5EF4-FFF2-40B4-BE49-F238E27FC236}">
                <a16:creationId xmlns:a16="http://schemas.microsoft.com/office/drawing/2014/main" id="{63596E80-BAB4-D6A9-0465-7ADC5FFB2E6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08396029-4850-44BB-8F14-1E8B9BA4B686}" type="datetime1">
              <a:rPr lang="en-US" altLang="en-US"/>
              <a:pPr fontAlgn="base">
                <a:spcBef>
                  <a:spcPct val="0"/>
                </a:spcBef>
                <a:spcAft>
                  <a:spcPct val="0"/>
                </a:spcAft>
              </a:pPr>
              <a:t>9/7/2022</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12EF-12C9-9044-AB40-724DCFF0A403}"/>
              </a:ext>
            </a:extLst>
          </p:cNvPr>
          <p:cNvSpPr>
            <a:spLocks noGrp="1"/>
          </p:cNvSpPr>
          <p:nvPr>
            <p:ph type="title"/>
          </p:nvPr>
        </p:nvSpPr>
        <p:spPr/>
        <p:txBody>
          <a:bodyPr/>
          <a:lstStyle/>
          <a:p>
            <a:pPr fontAlgn="auto">
              <a:spcAft>
                <a:spcPts val="0"/>
              </a:spcAft>
              <a:defRPr/>
            </a:pPr>
            <a:r>
              <a:rPr lang="en-US" dirty="0"/>
              <a:t> New York vs. Other States</a:t>
            </a:r>
          </a:p>
        </p:txBody>
      </p:sp>
      <p:sp>
        <p:nvSpPr>
          <p:cNvPr id="12291" name="Rectangle 4">
            <a:extLst>
              <a:ext uri="{FF2B5EF4-FFF2-40B4-BE49-F238E27FC236}">
                <a16:creationId xmlns:a16="http://schemas.microsoft.com/office/drawing/2014/main" id="{75C13178-F7AC-A95E-D803-EAB1C63B19EB}"/>
              </a:ext>
            </a:extLst>
          </p:cNvPr>
          <p:cNvSpPr>
            <a:spLocks noChangeArrowheads="1"/>
          </p:cNvSpPr>
          <p:nvPr/>
        </p:nvSpPr>
        <p:spPr bwMode="auto">
          <a:xfrm>
            <a:off x="3429000" y="6096000"/>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r>
              <a:rPr lang="en-US" altLang="en-US" sz="1200"/>
              <a:t>Updated and adapted from: Bloomberg, M. “2010 Mayor’s Report on Voter Access in New York”. December 2010 </a:t>
            </a:r>
          </a:p>
        </p:txBody>
      </p:sp>
      <p:graphicFrame>
        <p:nvGraphicFramePr>
          <p:cNvPr id="8" name="Content Placeholder 7">
            <a:extLst>
              <a:ext uri="{FF2B5EF4-FFF2-40B4-BE49-F238E27FC236}">
                <a16:creationId xmlns:a16="http://schemas.microsoft.com/office/drawing/2014/main" id="{4FD69B55-FEA9-DCC0-1564-4AB07161F4DA}"/>
              </a:ext>
            </a:extLst>
          </p:cNvPr>
          <p:cNvGraphicFramePr>
            <a:graphicFrameLocks noGrp="1"/>
          </p:cNvGraphicFramePr>
          <p:nvPr>
            <p:ph idx="1"/>
          </p:nvPr>
        </p:nvGraphicFramePr>
        <p:xfrm>
          <a:off x="152400" y="1219200"/>
          <a:ext cx="8458200" cy="448945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1017435">
                <a:tc>
                  <a:txBody>
                    <a:bodyPr/>
                    <a:lstStyle/>
                    <a:p>
                      <a:pPr algn="l" fontAlgn="b"/>
                      <a:endParaRPr lang="en-US" sz="1200" b="0" i="0" u="none" strike="noStrike" dirty="0">
                        <a:solidFill>
                          <a:srgbClr val="000000"/>
                        </a:solidFill>
                        <a:latin typeface="Calibri"/>
                      </a:endParaRPr>
                    </a:p>
                  </a:txBody>
                  <a:tcPr marL="9525" marR="9525" marT="9525" marB="0" anchor="b">
                    <a:solidFill>
                      <a:schemeClr val="accent1"/>
                    </a:solidFill>
                  </a:tcPr>
                </a:tc>
                <a:tc gridSpan="3">
                  <a:txBody>
                    <a:bodyPr/>
                    <a:lstStyle/>
                    <a:p>
                      <a:pPr algn="ctr" fontAlgn="ctr"/>
                      <a:r>
                        <a:rPr lang="en-US" sz="2800" u="none" strike="noStrike" dirty="0"/>
                        <a:t>Types of Voting Reforms</a:t>
                      </a:r>
                      <a:endParaRPr lang="en-US" sz="28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293">
                <a:tc>
                  <a:txBody>
                    <a:bodyPr/>
                    <a:lstStyle/>
                    <a:p>
                      <a:pPr algn="l" fontAlgn="b"/>
                      <a:endParaRPr lang="en-US" sz="1200" b="0" i="0" u="none" strike="noStrike">
                        <a:solidFill>
                          <a:srgbClr val="000000"/>
                        </a:solidFill>
                        <a:latin typeface="Calibri"/>
                      </a:endParaRPr>
                    </a:p>
                  </a:txBody>
                  <a:tcPr marL="9525" marR="9525" marT="9525" marB="0" anchor="b"/>
                </a:tc>
                <a:tc>
                  <a:txBody>
                    <a:bodyPr/>
                    <a:lstStyle/>
                    <a:p>
                      <a:pPr algn="ctr" fontAlgn="ctr"/>
                      <a:r>
                        <a:rPr lang="en-US" sz="1200" u="none" strike="noStrike"/>
                        <a:t>Reform</a:t>
                      </a:r>
                      <a:endParaRPr lang="en-US" sz="1200" b="0" i="0" u="none" strike="noStrike">
                        <a:solidFill>
                          <a:srgbClr val="000000"/>
                        </a:solidFill>
                        <a:latin typeface="Calibri"/>
                      </a:endParaRPr>
                    </a:p>
                  </a:txBody>
                  <a:tcPr marL="9525" marR="9525" marT="9525" marB="0" anchor="ctr"/>
                </a:tc>
                <a:tc>
                  <a:txBody>
                    <a:bodyPr/>
                    <a:lstStyle/>
                    <a:p>
                      <a:pPr algn="ctr" fontAlgn="ctr"/>
                      <a:r>
                        <a:rPr lang="en-US" sz="1200" u="none" strike="noStrike" dirty="0"/>
                        <a:t>States</a:t>
                      </a:r>
                      <a:endParaRPr lang="en-US" sz="1200" b="0" i="0" u="none" strike="noStrike" dirty="0">
                        <a:solidFill>
                          <a:srgbClr val="000000"/>
                        </a:solidFill>
                        <a:latin typeface="Calibri"/>
                      </a:endParaRPr>
                    </a:p>
                  </a:txBody>
                  <a:tcPr marL="9525" marR="9525" marT="9525" marB="0" anchor="ctr"/>
                </a:tc>
                <a:tc>
                  <a:txBody>
                    <a:bodyPr/>
                    <a:lstStyle/>
                    <a:p>
                      <a:pPr algn="ctr" fontAlgn="ctr"/>
                      <a:r>
                        <a:rPr lang="en-US" sz="1200" u="none" strike="noStrike"/>
                        <a:t>New York? </a:t>
                      </a:r>
                      <a:endParaRPr lang="en-US" sz="1200" b="0" i="0" u="none" strike="noStrike">
                        <a:solidFill>
                          <a:srgbClr val="000000"/>
                        </a:solidFill>
                        <a:latin typeface="Calibri"/>
                      </a:endParaRPr>
                    </a:p>
                  </a:txBody>
                  <a:tcPr marL="9525" marR="9525" marT="9525" marB="0" anchor="ctr"/>
                </a:tc>
                <a:extLst>
                  <a:ext uri="{0D108BD9-81ED-4DB2-BD59-A6C34878D82A}">
                    <a16:rowId xmlns:a16="http://schemas.microsoft.com/office/drawing/2014/main" val="10001"/>
                  </a:ext>
                </a:extLst>
              </a:tr>
              <a:tr h="508717">
                <a:tc rowSpan="2">
                  <a:txBody>
                    <a:bodyPr/>
                    <a:lstStyle/>
                    <a:p>
                      <a:pPr algn="ctr" fontAlgn="b"/>
                      <a:r>
                        <a:rPr lang="en-US" sz="1200" u="none" strike="noStrike" dirty="0"/>
                        <a:t>Alternative Poll Access</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l" fontAlgn="b"/>
                      <a:r>
                        <a:rPr lang="en-US" sz="1200" u="none" strike="noStrike" dirty="0"/>
                        <a:t>Early  In Person Voting</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ctr" fontAlgn="ctr"/>
                      <a:r>
                        <a:rPr lang="en-US" sz="1000" b="0" i="0" u="none" strike="noStrike" baseline="0" dirty="0">
                          <a:solidFill>
                            <a:schemeClr val="dk1"/>
                          </a:solidFill>
                          <a:latin typeface="+mn-lt"/>
                        </a:rPr>
                        <a:t>32 plus D.C.</a:t>
                      </a:r>
                      <a:endParaRPr lang="en-US" sz="10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ctr" fontAlgn="ctr"/>
                      <a:r>
                        <a:rPr lang="en-US" sz="1200" u="none" strike="noStrike" dirty="0">
                          <a:solidFill>
                            <a:srgbClr val="FF0000"/>
                          </a:solidFill>
                        </a:rPr>
                        <a:t>No</a:t>
                      </a:r>
                      <a:endParaRPr lang="en-US" sz="1200" b="0" i="0" u="none" strike="noStrike" dirty="0">
                        <a:solidFill>
                          <a:srgbClr val="FF0000"/>
                        </a:solidFill>
                        <a:latin typeface="Calibri"/>
                      </a:endParaRPr>
                    </a:p>
                  </a:txBody>
                  <a:tcPr marL="9525" marR="9525" marT="9525" marB="0" anchor="ctr">
                    <a:solidFill>
                      <a:schemeClr val="bg2">
                        <a:lumMod val="75000"/>
                      </a:schemeClr>
                    </a:solidFill>
                  </a:tcPr>
                </a:tc>
                <a:extLst>
                  <a:ext uri="{0D108BD9-81ED-4DB2-BD59-A6C34878D82A}">
                    <a16:rowId xmlns:a16="http://schemas.microsoft.com/office/drawing/2014/main" val="10002"/>
                  </a:ext>
                </a:extLst>
              </a:tr>
              <a:tr h="446502">
                <a:tc vMerge="1">
                  <a:txBody>
                    <a:bodyPr/>
                    <a:lstStyle/>
                    <a:p>
                      <a:endParaRPr lang="en-US"/>
                    </a:p>
                  </a:txBody>
                  <a:tcPr/>
                </a:tc>
                <a:tc>
                  <a:txBody>
                    <a:bodyPr/>
                    <a:lstStyle/>
                    <a:p>
                      <a:pPr algn="l" fontAlgn="b"/>
                      <a:r>
                        <a:rPr lang="en-US" sz="1200" u="none" strike="noStrike" dirty="0"/>
                        <a:t>No Excuse Absentee</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ctr" fontAlgn="ctr"/>
                      <a:r>
                        <a:rPr lang="en-US" sz="1200" b="0" i="0" u="none" strike="noStrike" dirty="0">
                          <a:solidFill>
                            <a:srgbClr val="000000"/>
                          </a:solidFill>
                          <a:latin typeface="Calibri"/>
                        </a:rPr>
                        <a:t>27 plus D.C.</a:t>
                      </a:r>
                    </a:p>
                  </a:txBody>
                  <a:tcPr marL="9525" marR="9525" marT="9525" marB="0" anchor="ctr">
                    <a:solidFill>
                      <a:schemeClr val="bg2">
                        <a:lumMod val="75000"/>
                      </a:schemeClr>
                    </a:solidFill>
                  </a:tcPr>
                </a:tc>
                <a:tc>
                  <a:txBody>
                    <a:bodyPr/>
                    <a:lstStyle/>
                    <a:p>
                      <a:pPr algn="ctr" fontAlgn="ctr"/>
                      <a:r>
                        <a:rPr lang="en-US" sz="1200" u="none" strike="noStrike" dirty="0">
                          <a:solidFill>
                            <a:srgbClr val="FF0000"/>
                          </a:solidFill>
                        </a:rPr>
                        <a:t>No</a:t>
                      </a:r>
                      <a:endParaRPr lang="en-US" sz="1200" b="0" i="0" u="none" strike="noStrike" dirty="0">
                        <a:solidFill>
                          <a:srgbClr val="FF0000"/>
                        </a:solidFill>
                        <a:latin typeface="Calibri"/>
                      </a:endParaRPr>
                    </a:p>
                  </a:txBody>
                  <a:tcPr marL="9525" marR="9525" marT="9525" marB="0" anchor="ctr">
                    <a:solidFill>
                      <a:schemeClr val="bg2">
                        <a:lumMod val="75000"/>
                      </a:schemeClr>
                    </a:solidFill>
                  </a:tcPr>
                </a:tc>
                <a:extLst>
                  <a:ext uri="{0D108BD9-81ED-4DB2-BD59-A6C34878D82A}">
                    <a16:rowId xmlns:a16="http://schemas.microsoft.com/office/drawing/2014/main" val="10003"/>
                  </a:ext>
                </a:extLst>
              </a:tr>
              <a:tr h="508717">
                <a:tc rowSpan="2">
                  <a:txBody>
                    <a:bodyPr/>
                    <a:lstStyle/>
                    <a:p>
                      <a:pPr algn="ctr" fontAlgn="b"/>
                      <a:r>
                        <a:rPr lang="en-US" sz="1200" u="none" strike="noStrike" dirty="0"/>
                        <a:t>Ease of Registration</a:t>
                      </a:r>
                      <a:endParaRPr lang="en-US" sz="1200" b="0" i="0" u="none" strike="noStrike" dirty="0">
                        <a:solidFill>
                          <a:srgbClr val="000000"/>
                        </a:solidFill>
                        <a:latin typeface="Calibri"/>
                      </a:endParaRPr>
                    </a:p>
                  </a:txBody>
                  <a:tcPr marL="9525" marR="9525" marT="9525" marB="0" anchor="ctr">
                    <a:solidFill>
                      <a:schemeClr val="bg2"/>
                    </a:solidFill>
                  </a:tcPr>
                </a:tc>
                <a:tc>
                  <a:txBody>
                    <a:bodyPr/>
                    <a:lstStyle/>
                    <a:p>
                      <a:pPr algn="l" fontAlgn="b"/>
                      <a:r>
                        <a:rPr lang="en-US" sz="1200" u="none" strike="noStrike" dirty="0"/>
                        <a:t>Same Day</a:t>
                      </a:r>
                      <a:endParaRPr lang="en-US" sz="1200" b="0" i="0" u="none" strike="noStrike" dirty="0">
                        <a:solidFill>
                          <a:srgbClr val="000000"/>
                        </a:solidFill>
                        <a:latin typeface="Calibri"/>
                      </a:endParaRPr>
                    </a:p>
                  </a:txBody>
                  <a:tcPr marL="9525" marR="9525" marT="9525" marB="0" anchor="ctr">
                    <a:solidFill>
                      <a:schemeClr val="bg2"/>
                    </a:solidFill>
                  </a:tcPr>
                </a:tc>
                <a:tc>
                  <a:txBody>
                    <a:bodyPr/>
                    <a:lstStyle/>
                    <a:p>
                      <a:pPr algn="ctr" fontAlgn="ctr"/>
                      <a:r>
                        <a:rPr lang="en-US" sz="1200" b="0" i="0" u="none" strike="noStrike" dirty="0">
                          <a:solidFill>
                            <a:schemeClr val="dk1"/>
                          </a:solidFill>
                          <a:latin typeface="+mn-lt"/>
                        </a:rPr>
                        <a:t>8</a:t>
                      </a:r>
                      <a:endParaRPr lang="en-US" sz="1200" b="0" i="0" u="none" strike="noStrike" dirty="0">
                        <a:solidFill>
                          <a:srgbClr val="000000"/>
                        </a:solidFill>
                        <a:latin typeface="Calibri"/>
                      </a:endParaRPr>
                    </a:p>
                  </a:txBody>
                  <a:tcPr marL="9525" marR="9525" marT="9525" marB="0" anchor="ctr">
                    <a:solidFill>
                      <a:schemeClr val="bg2"/>
                    </a:solidFill>
                  </a:tcPr>
                </a:tc>
                <a:tc>
                  <a:txBody>
                    <a:bodyPr/>
                    <a:lstStyle/>
                    <a:p>
                      <a:pPr algn="ctr" fontAlgn="ctr"/>
                      <a:r>
                        <a:rPr lang="en-US" sz="1200" u="none" strike="noStrike" dirty="0">
                          <a:solidFill>
                            <a:srgbClr val="FF0000"/>
                          </a:solidFill>
                        </a:rPr>
                        <a:t>No</a:t>
                      </a:r>
                      <a:endParaRPr lang="en-US" sz="1200" b="0" i="0" u="none" strike="noStrike" dirty="0">
                        <a:solidFill>
                          <a:srgbClr val="FF0000"/>
                        </a:solidFill>
                        <a:latin typeface="Calibri"/>
                      </a:endParaRPr>
                    </a:p>
                  </a:txBody>
                  <a:tcPr marL="9525" marR="9525" marT="9525" marB="0" anchor="ctr">
                    <a:solidFill>
                      <a:schemeClr val="bg2"/>
                    </a:solidFill>
                  </a:tcPr>
                </a:tc>
                <a:extLst>
                  <a:ext uri="{0D108BD9-81ED-4DB2-BD59-A6C34878D82A}">
                    <a16:rowId xmlns:a16="http://schemas.microsoft.com/office/drawing/2014/main" val="10004"/>
                  </a:ext>
                </a:extLst>
              </a:tr>
              <a:tr h="517351">
                <a:tc vMerge="1">
                  <a:txBody>
                    <a:bodyPr/>
                    <a:lstStyle/>
                    <a:p>
                      <a:endParaRPr lang="en-US"/>
                    </a:p>
                  </a:txBody>
                  <a:tcPr/>
                </a:tc>
                <a:tc>
                  <a:txBody>
                    <a:bodyPr/>
                    <a:lstStyle/>
                    <a:p>
                      <a:pPr algn="l" fontAlgn="b"/>
                      <a:r>
                        <a:rPr lang="en-US" sz="1200" u="none" strike="noStrike" dirty="0"/>
                        <a:t>Online</a:t>
                      </a:r>
                      <a:endParaRPr lang="en-US" sz="1200" b="0" i="0" u="none" strike="noStrike" dirty="0">
                        <a:solidFill>
                          <a:srgbClr val="000000"/>
                        </a:solidFill>
                        <a:latin typeface="Calibri"/>
                      </a:endParaRPr>
                    </a:p>
                  </a:txBody>
                  <a:tcPr marL="9525" marR="9525" marT="9525" marB="0" anchor="ctr">
                    <a:solidFill>
                      <a:schemeClr val="bg2"/>
                    </a:solidFill>
                  </a:tcPr>
                </a:tc>
                <a:tc>
                  <a:txBody>
                    <a:bodyPr/>
                    <a:lstStyle/>
                    <a:p>
                      <a:pPr algn="ctr" fontAlgn="b"/>
                      <a:r>
                        <a:rPr lang="en-US" sz="1200" b="0" i="0" u="none" strike="noStrike" dirty="0">
                          <a:solidFill>
                            <a:schemeClr val="dk1"/>
                          </a:solidFill>
                          <a:latin typeface="+mn-lt"/>
                        </a:rPr>
                        <a:t>9</a:t>
                      </a:r>
                      <a:endParaRPr lang="en-US" sz="1200" b="0" i="0" u="none" strike="noStrike" dirty="0">
                        <a:solidFill>
                          <a:srgbClr val="000000"/>
                        </a:solidFill>
                        <a:latin typeface="Calibri"/>
                      </a:endParaRPr>
                    </a:p>
                  </a:txBody>
                  <a:tcPr marL="9525" marR="9525" marT="9525" marB="0" anchor="ctr">
                    <a:solidFill>
                      <a:schemeClr val="bg2"/>
                    </a:solidFill>
                  </a:tcPr>
                </a:tc>
                <a:tc>
                  <a:txBody>
                    <a:bodyPr/>
                    <a:lstStyle/>
                    <a:p>
                      <a:pPr algn="ctr" fontAlgn="ctr"/>
                      <a:r>
                        <a:rPr lang="en-US" sz="1200" u="none" strike="noStrike" dirty="0">
                          <a:solidFill>
                            <a:srgbClr val="FF0000"/>
                          </a:solidFill>
                        </a:rPr>
                        <a:t>No</a:t>
                      </a:r>
                      <a:endParaRPr lang="en-US" sz="1200" b="0" i="0" u="none" strike="noStrike" dirty="0">
                        <a:solidFill>
                          <a:srgbClr val="FF0000"/>
                        </a:solidFill>
                        <a:latin typeface="Calibri"/>
                      </a:endParaRPr>
                    </a:p>
                  </a:txBody>
                  <a:tcPr marL="9525" marR="9525" marT="9525" marB="0" anchor="ctr">
                    <a:solidFill>
                      <a:schemeClr val="bg2"/>
                    </a:solidFill>
                  </a:tcPr>
                </a:tc>
                <a:extLst>
                  <a:ext uri="{0D108BD9-81ED-4DB2-BD59-A6C34878D82A}">
                    <a16:rowId xmlns:a16="http://schemas.microsoft.com/office/drawing/2014/main" val="10005"/>
                  </a:ext>
                </a:extLst>
              </a:tr>
              <a:tr h="508717">
                <a:tc rowSpan="2">
                  <a:txBody>
                    <a:bodyPr/>
                    <a:lstStyle/>
                    <a:p>
                      <a:pPr algn="ctr" fontAlgn="b"/>
                      <a:r>
                        <a:rPr lang="en-US" sz="1200" u="none" strike="noStrike" dirty="0"/>
                        <a:t>Primary Type</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l" fontAlgn="b"/>
                      <a:r>
                        <a:rPr lang="en-US" sz="1200" u="none" strike="noStrike" dirty="0"/>
                        <a:t>Open/ Partially Open</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ctr" fontAlgn="b"/>
                      <a:r>
                        <a:rPr lang="en-US" sz="1200" u="none" strike="noStrike" dirty="0"/>
                        <a:t>25</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ctr" fontAlgn="ctr"/>
                      <a:r>
                        <a:rPr lang="en-US" sz="1200" u="none" strike="noStrike" dirty="0">
                          <a:solidFill>
                            <a:srgbClr val="FF0000"/>
                          </a:solidFill>
                        </a:rPr>
                        <a:t>No</a:t>
                      </a:r>
                      <a:endParaRPr lang="en-US" sz="1200" b="0" i="0" u="none" strike="noStrike" dirty="0">
                        <a:solidFill>
                          <a:srgbClr val="FF0000"/>
                        </a:solidFill>
                        <a:latin typeface="Calibri"/>
                      </a:endParaRPr>
                    </a:p>
                  </a:txBody>
                  <a:tcPr marL="9525" marR="9525" marT="9525" marB="0" anchor="ctr">
                    <a:solidFill>
                      <a:schemeClr val="bg2">
                        <a:lumMod val="75000"/>
                      </a:schemeClr>
                    </a:solidFill>
                  </a:tcPr>
                </a:tc>
                <a:extLst>
                  <a:ext uri="{0D108BD9-81ED-4DB2-BD59-A6C34878D82A}">
                    <a16:rowId xmlns:a16="http://schemas.microsoft.com/office/drawing/2014/main" val="10006"/>
                  </a:ext>
                </a:extLst>
              </a:tr>
              <a:tr h="508717">
                <a:tc vMerge="1">
                  <a:txBody>
                    <a:bodyPr/>
                    <a:lstStyle/>
                    <a:p>
                      <a:endParaRPr lang="en-US"/>
                    </a:p>
                  </a:txBody>
                  <a:tcPr/>
                </a:tc>
                <a:tc>
                  <a:txBody>
                    <a:bodyPr/>
                    <a:lstStyle/>
                    <a:p>
                      <a:pPr algn="l" fontAlgn="b"/>
                      <a:r>
                        <a:rPr lang="en-US" sz="1200" u="none" strike="noStrike" dirty="0"/>
                        <a:t>Closed</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ctr" fontAlgn="b"/>
                      <a:r>
                        <a:rPr lang="en-US" sz="1200" u="none" strike="noStrike" dirty="0"/>
                        <a:t>12</a:t>
                      </a:r>
                      <a:endParaRPr lang="en-US" sz="1200" b="0" i="0" u="none" strike="noStrike" dirty="0">
                        <a:solidFill>
                          <a:srgbClr val="000000"/>
                        </a:solidFill>
                        <a:latin typeface="Calibri"/>
                      </a:endParaRPr>
                    </a:p>
                  </a:txBody>
                  <a:tcPr marL="9525" marR="9525" marT="9525" marB="0" anchor="ctr">
                    <a:solidFill>
                      <a:schemeClr val="bg2">
                        <a:lumMod val="75000"/>
                      </a:schemeClr>
                    </a:solidFill>
                  </a:tcPr>
                </a:tc>
                <a:tc>
                  <a:txBody>
                    <a:bodyPr/>
                    <a:lstStyle/>
                    <a:p>
                      <a:pPr algn="ctr" fontAlgn="ctr"/>
                      <a:r>
                        <a:rPr lang="en-US" sz="1200" u="none" strike="noStrike" dirty="0">
                          <a:solidFill>
                            <a:schemeClr val="tx1"/>
                          </a:solidFill>
                        </a:rPr>
                        <a:t>Yes</a:t>
                      </a:r>
                      <a:endParaRPr lang="en-US" sz="1200" b="0" i="0" u="none" strike="noStrike" dirty="0">
                        <a:solidFill>
                          <a:schemeClr val="tx1"/>
                        </a:solidFill>
                        <a:latin typeface="Calibri"/>
                      </a:endParaRPr>
                    </a:p>
                  </a:txBody>
                  <a:tcPr marL="9525" marR="9525" marT="9525" marB="0" anchor="ctr">
                    <a:solidFill>
                      <a:schemeClr val="bg2">
                        <a:lumMod val="75000"/>
                      </a:schemeClr>
                    </a:solidFill>
                  </a:tcPr>
                </a:tc>
                <a:extLst>
                  <a:ext uri="{0D108BD9-81ED-4DB2-BD59-A6C34878D82A}">
                    <a16:rowId xmlns:a16="http://schemas.microsoft.com/office/drawing/2014/main" val="10007"/>
                  </a:ext>
                </a:extLst>
              </a:tr>
            </a:tbl>
          </a:graphicData>
        </a:graphic>
      </p:graphicFrame>
      <p:sp>
        <p:nvSpPr>
          <p:cNvPr id="12334" name="Date Placeholder 5">
            <a:extLst>
              <a:ext uri="{FF2B5EF4-FFF2-40B4-BE49-F238E27FC236}">
                <a16:creationId xmlns:a16="http://schemas.microsoft.com/office/drawing/2014/main" id="{1861630E-2304-266F-8B26-057C6E274DD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D04E906D-4F67-4890-9FAC-3ADABC06BE51}" type="datetime1">
              <a:rPr lang="en-US" altLang="en-US"/>
              <a:pPr fontAlgn="base">
                <a:spcBef>
                  <a:spcPct val="0"/>
                </a:spcBef>
                <a:spcAft>
                  <a:spcPct val="0"/>
                </a:spcAft>
              </a:pPr>
              <a:t>9/7/2022</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5D8634F3-BB98-9B73-B320-96DE23F045C5}"/>
              </a:ext>
            </a:extLst>
          </p:cNvPr>
          <p:cNvSpPr>
            <a:spLocks noGrp="1"/>
          </p:cNvSpPr>
          <p:nvPr>
            <p:ph idx="1"/>
          </p:nvPr>
        </p:nvSpPr>
        <p:spPr/>
        <p:txBody>
          <a:bodyPr/>
          <a:lstStyle/>
          <a:p>
            <a:r>
              <a:rPr lang="en-US" altLang="en-US"/>
              <a:t>Voter registration modernization</a:t>
            </a:r>
          </a:p>
          <a:p>
            <a:endParaRPr lang="en-US" altLang="en-US"/>
          </a:p>
          <a:p>
            <a:r>
              <a:rPr lang="en-US" altLang="en-US"/>
              <a:t>Election Day registration (EDR)</a:t>
            </a:r>
          </a:p>
          <a:p>
            <a:endParaRPr lang="en-US" altLang="en-US"/>
          </a:p>
          <a:p>
            <a:r>
              <a:rPr lang="en-US" altLang="en-US"/>
              <a:t>Early voting</a:t>
            </a:r>
          </a:p>
          <a:p>
            <a:pPr>
              <a:buFont typeface="Wingdings 3" panose="05040102010807070707" pitchFamily="18" charset="2"/>
              <a:buNone/>
            </a:pPr>
            <a:endParaRPr lang="en-US" altLang="en-US"/>
          </a:p>
          <a:p>
            <a:r>
              <a:rPr lang="en-US" altLang="en-US"/>
              <a:t>Better ballot design, voter education and poll worker training</a:t>
            </a:r>
          </a:p>
        </p:txBody>
      </p:sp>
      <p:sp>
        <p:nvSpPr>
          <p:cNvPr id="3" name="Title 2">
            <a:extLst>
              <a:ext uri="{FF2B5EF4-FFF2-40B4-BE49-F238E27FC236}">
                <a16:creationId xmlns:a16="http://schemas.microsoft.com/office/drawing/2014/main" id="{85A48D02-7A5C-5488-46B6-E6FC6AC5B7A1}"/>
              </a:ext>
            </a:extLst>
          </p:cNvPr>
          <p:cNvSpPr>
            <a:spLocks noGrp="1"/>
          </p:cNvSpPr>
          <p:nvPr>
            <p:ph type="title"/>
          </p:nvPr>
        </p:nvSpPr>
        <p:spPr/>
        <p:txBody>
          <a:bodyPr/>
          <a:lstStyle/>
          <a:p>
            <a:pPr fontAlgn="auto">
              <a:spcAft>
                <a:spcPts val="0"/>
              </a:spcAft>
              <a:defRPr/>
            </a:pPr>
            <a:r>
              <a:rPr lang="en-US" dirty="0"/>
              <a:t>Possible Solutions for NYS</a:t>
            </a:r>
          </a:p>
        </p:txBody>
      </p:sp>
      <p:sp>
        <p:nvSpPr>
          <p:cNvPr id="13316" name="Date Placeholder 3">
            <a:extLst>
              <a:ext uri="{FF2B5EF4-FFF2-40B4-BE49-F238E27FC236}">
                <a16:creationId xmlns:a16="http://schemas.microsoft.com/office/drawing/2014/main" id="{BB5AE199-D3FC-D5ED-4E97-225D3D4D42D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540498D2-7A75-4099-A60D-80B6BA490CC2}" type="datetime1">
              <a:rPr lang="en-US" altLang="en-US"/>
              <a:pPr fontAlgn="base">
                <a:spcBef>
                  <a:spcPct val="0"/>
                </a:spcBef>
                <a:spcAft>
                  <a:spcPct val="0"/>
                </a:spcAft>
              </a:pPr>
              <a:t>9/7/2022</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C52952B-AC80-BB50-1736-1AE0EC100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8194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2">
            <a:extLst>
              <a:ext uri="{FF2B5EF4-FFF2-40B4-BE49-F238E27FC236}">
                <a16:creationId xmlns:a16="http://schemas.microsoft.com/office/drawing/2014/main" id="{0A86F98A-BA20-DD6D-8A22-DBE41DA798E1}"/>
              </a:ext>
            </a:extLst>
          </p:cNvPr>
          <p:cNvSpPr>
            <a:spLocks noGrp="1"/>
          </p:cNvSpPr>
          <p:nvPr>
            <p:ph idx="1"/>
          </p:nvPr>
        </p:nvSpPr>
        <p:spPr>
          <a:xfrm>
            <a:off x="304800" y="1447800"/>
            <a:ext cx="6553200" cy="4572000"/>
          </a:xfrm>
        </p:spPr>
        <p:txBody>
          <a:bodyPr/>
          <a:lstStyle/>
          <a:p>
            <a:endParaRPr lang="en-US" altLang="en-US" sz="2400"/>
          </a:p>
          <a:p>
            <a:r>
              <a:rPr lang="en-US" altLang="en-US" sz="2400"/>
              <a:t>Paper-based system prone to error </a:t>
            </a:r>
          </a:p>
          <a:p>
            <a:endParaRPr lang="en-US" altLang="en-US" sz="2400"/>
          </a:p>
          <a:p>
            <a:r>
              <a:rPr lang="en-US" altLang="en-US" sz="2400"/>
              <a:t>Long period between registration and voting eligibility</a:t>
            </a:r>
          </a:p>
          <a:p>
            <a:endParaRPr lang="en-US" altLang="en-US" sz="2400"/>
          </a:p>
          <a:p>
            <a:r>
              <a:rPr lang="en-US" altLang="en-US" sz="2400"/>
              <a:t>Even longer to change parties and participate in primaries</a:t>
            </a:r>
          </a:p>
          <a:p>
            <a:pPr lvl="1"/>
            <a:r>
              <a:rPr lang="en-US" altLang="en-US" sz="2000"/>
              <a:t>Sit-out rule</a:t>
            </a:r>
          </a:p>
        </p:txBody>
      </p:sp>
      <p:sp>
        <p:nvSpPr>
          <p:cNvPr id="2" name="Title 1">
            <a:extLst>
              <a:ext uri="{FF2B5EF4-FFF2-40B4-BE49-F238E27FC236}">
                <a16:creationId xmlns:a16="http://schemas.microsoft.com/office/drawing/2014/main" id="{4CF80AEB-7FAA-2A46-D5C2-9D0C2F3DC686}"/>
              </a:ext>
            </a:extLst>
          </p:cNvPr>
          <p:cNvSpPr>
            <a:spLocks noGrp="1"/>
          </p:cNvSpPr>
          <p:nvPr>
            <p:ph type="title"/>
          </p:nvPr>
        </p:nvSpPr>
        <p:spPr/>
        <p:txBody>
          <a:bodyPr/>
          <a:lstStyle/>
          <a:p>
            <a:pPr fontAlgn="auto">
              <a:spcAft>
                <a:spcPts val="0"/>
              </a:spcAft>
              <a:defRPr/>
            </a:pPr>
            <a:r>
              <a:rPr lang="en-US" dirty="0"/>
              <a:t>Voter Registration in NYS</a:t>
            </a:r>
          </a:p>
        </p:txBody>
      </p:sp>
      <p:sp>
        <p:nvSpPr>
          <p:cNvPr id="14341" name="Date Placeholder 4">
            <a:extLst>
              <a:ext uri="{FF2B5EF4-FFF2-40B4-BE49-F238E27FC236}">
                <a16:creationId xmlns:a16="http://schemas.microsoft.com/office/drawing/2014/main" id="{FFFCEE29-B918-4816-A5BF-6A518F4F503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8B0C2F22-CD3F-467E-9F95-D4863034B0A2}" type="datetime1">
              <a:rPr lang="en-US" altLang="en-US"/>
              <a:pPr fontAlgn="base">
                <a:spcBef>
                  <a:spcPct val="0"/>
                </a:spcBef>
                <a:spcAft>
                  <a:spcPct val="0"/>
                </a:spcAft>
              </a:pPr>
              <a:t>9/7/2022</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52FABA61-85AE-96CC-913A-FAC38504BBFD}"/>
              </a:ext>
            </a:extLst>
          </p:cNvPr>
          <p:cNvSpPr>
            <a:spLocks noGrp="1"/>
          </p:cNvSpPr>
          <p:nvPr>
            <p:ph idx="1"/>
          </p:nvPr>
        </p:nvSpPr>
        <p:spPr>
          <a:xfrm>
            <a:off x="228600" y="1447800"/>
            <a:ext cx="7772400" cy="4572000"/>
          </a:xfrm>
        </p:spPr>
        <p:txBody>
          <a:bodyPr/>
          <a:lstStyle/>
          <a:p>
            <a:endParaRPr lang="en-US" altLang="en-US"/>
          </a:p>
          <a:p>
            <a:r>
              <a:rPr lang="en-US" altLang="en-US" sz="2400"/>
              <a:t>Automated</a:t>
            </a:r>
          </a:p>
          <a:p>
            <a:endParaRPr lang="en-US" altLang="en-US" sz="1800"/>
          </a:p>
          <a:p>
            <a:r>
              <a:rPr lang="en-US" altLang="en-US" sz="2400"/>
              <a:t>Safety Net for Errors</a:t>
            </a:r>
          </a:p>
          <a:p>
            <a:endParaRPr lang="en-US" altLang="en-US" sz="1600"/>
          </a:p>
          <a:p>
            <a:r>
              <a:rPr lang="en-US" altLang="en-US" sz="2400"/>
              <a:t>Online</a:t>
            </a:r>
          </a:p>
          <a:p>
            <a:endParaRPr lang="en-US" altLang="en-US" sz="1800"/>
          </a:p>
          <a:p>
            <a:r>
              <a:rPr lang="en-US" altLang="en-US" sz="2400"/>
              <a:t>Election Day</a:t>
            </a:r>
          </a:p>
          <a:p>
            <a:pPr>
              <a:buFont typeface="Wingdings 3" panose="05040102010807070707" pitchFamily="18" charset="2"/>
              <a:buNone/>
            </a:pPr>
            <a:endParaRPr lang="en-US" altLang="en-US"/>
          </a:p>
          <a:p>
            <a:endParaRPr lang="en-US" altLang="en-US"/>
          </a:p>
        </p:txBody>
      </p:sp>
      <p:sp>
        <p:nvSpPr>
          <p:cNvPr id="2" name="Title 1">
            <a:extLst>
              <a:ext uri="{FF2B5EF4-FFF2-40B4-BE49-F238E27FC236}">
                <a16:creationId xmlns:a16="http://schemas.microsoft.com/office/drawing/2014/main" id="{03C211DF-FDA9-E99A-A00C-283AC567D5B9}"/>
              </a:ext>
            </a:extLst>
          </p:cNvPr>
          <p:cNvSpPr>
            <a:spLocks noGrp="1"/>
          </p:cNvSpPr>
          <p:nvPr>
            <p:ph type="title"/>
          </p:nvPr>
        </p:nvSpPr>
        <p:spPr/>
        <p:txBody>
          <a:bodyPr>
            <a:normAutofit fontScale="90000"/>
          </a:bodyPr>
          <a:lstStyle/>
          <a:p>
            <a:pPr fontAlgn="auto">
              <a:spcAft>
                <a:spcPts val="0"/>
              </a:spcAft>
              <a:defRPr/>
            </a:pPr>
            <a:r>
              <a:rPr lang="en-US" dirty="0"/>
              <a:t>Voter Registration Modernization Innovations  in Other States</a:t>
            </a:r>
          </a:p>
        </p:txBody>
      </p:sp>
      <p:sp>
        <p:nvSpPr>
          <p:cNvPr id="15364" name="Date Placeholder 4">
            <a:extLst>
              <a:ext uri="{FF2B5EF4-FFF2-40B4-BE49-F238E27FC236}">
                <a16:creationId xmlns:a16="http://schemas.microsoft.com/office/drawing/2014/main" id="{2AF84060-BBDD-F25C-DA8F-95DA72CA5F2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BDA767FE-C0BE-4257-B8D9-FFDBC4FA6F96}" type="datetime1">
              <a:rPr lang="en-US" altLang="en-US"/>
              <a:pPr fontAlgn="base">
                <a:spcBef>
                  <a:spcPct val="0"/>
                </a:spcBef>
                <a:spcAft>
                  <a:spcPct val="0"/>
                </a:spcAft>
              </a:pPr>
              <a:t>9/7/2022</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F08EC7A-638C-1587-7A20-1A8E3CFBEE69}"/>
              </a:ext>
            </a:extLst>
          </p:cNvPr>
          <p:cNvGraphicFramePr>
            <a:graphicFrameLocks noGrp="1"/>
          </p:cNvGraphicFramePr>
          <p:nvPr>
            <p:ph idx="1"/>
          </p:nvPr>
        </p:nvGraphicFramePr>
        <p:xfrm>
          <a:off x="0" y="1447800"/>
          <a:ext cx="9144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149FFAB-AED9-C1B9-2EB6-E23F435DAB07}"/>
              </a:ext>
            </a:extLst>
          </p:cNvPr>
          <p:cNvSpPr>
            <a:spLocks noGrp="1"/>
          </p:cNvSpPr>
          <p:nvPr>
            <p:ph type="title"/>
          </p:nvPr>
        </p:nvSpPr>
        <p:spPr/>
        <p:txBody>
          <a:bodyPr>
            <a:normAutofit fontScale="90000"/>
          </a:bodyPr>
          <a:lstStyle/>
          <a:p>
            <a:pPr fontAlgn="auto">
              <a:spcAft>
                <a:spcPts val="0"/>
              </a:spcAft>
              <a:defRPr/>
            </a:pPr>
            <a:r>
              <a:rPr lang="en-US" dirty="0"/>
              <a:t>How Paperless System Works</a:t>
            </a:r>
            <a:br>
              <a:rPr lang="en-US" dirty="0"/>
            </a:br>
            <a:r>
              <a:rPr lang="en-US" dirty="0"/>
              <a:t>Through </a:t>
            </a:r>
            <a:r>
              <a:rPr lang="en-US" dirty="0" err="1"/>
              <a:t>DMVs</a:t>
            </a:r>
            <a:endParaRPr lang="en-US" dirty="0"/>
          </a:p>
        </p:txBody>
      </p:sp>
      <p:sp>
        <p:nvSpPr>
          <p:cNvPr id="6" name="TextBox 5">
            <a:extLst>
              <a:ext uri="{FF2B5EF4-FFF2-40B4-BE49-F238E27FC236}">
                <a16:creationId xmlns:a16="http://schemas.microsoft.com/office/drawing/2014/main" id="{475ED0B7-2E95-DD1D-0ACA-9DCBE5F3A696}"/>
              </a:ext>
            </a:extLst>
          </p:cNvPr>
          <p:cNvSpPr txBox="1"/>
          <p:nvPr/>
        </p:nvSpPr>
        <p:spPr>
          <a:xfrm>
            <a:off x="2286000" y="5943600"/>
            <a:ext cx="6553200" cy="276225"/>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r" fontAlgn="auto">
              <a:spcBef>
                <a:spcPts val="0"/>
              </a:spcBef>
              <a:spcAft>
                <a:spcPts val="0"/>
              </a:spcAft>
              <a:defRPr/>
            </a:pPr>
            <a:r>
              <a:rPr lang="en-US" sz="1200" b="1" dirty="0"/>
              <a:t>Adapted from: </a:t>
            </a:r>
            <a:r>
              <a:rPr lang="en-US" sz="1200" dirty="0"/>
              <a:t>Brennan Center for Justice “Voter Registration for the 21</a:t>
            </a:r>
            <a:r>
              <a:rPr lang="en-US" sz="1200" baseline="30000" dirty="0"/>
              <a:t>st</a:t>
            </a:r>
            <a:r>
              <a:rPr lang="en-US" sz="1200" dirty="0"/>
              <a:t> Century” </a:t>
            </a:r>
            <a:endParaRPr lang="en-US" dirty="0"/>
          </a:p>
        </p:txBody>
      </p:sp>
      <p:sp>
        <p:nvSpPr>
          <p:cNvPr id="16389" name="Date Placeholder 6">
            <a:extLst>
              <a:ext uri="{FF2B5EF4-FFF2-40B4-BE49-F238E27FC236}">
                <a16:creationId xmlns:a16="http://schemas.microsoft.com/office/drawing/2014/main" id="{BD5EDA97-2AFF-074C-C755-4AAB9A9B4D1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19A1C5A6-80C0-48AF-80AE-DF616693F098}" type="datetime1">
              <a:rPr lang="en-US" altLang="en-US"/>
              <a:pPr fontAlgn="base">
                <a:spcBef>
                  <a:spcPct val="0"/>
                </a:spcBef>
                <a:spcAft>
                  <a:spcPct val="0"/>
                </a:spcAft>
              </a:pPr>
              <a:t>9/7/2022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dgm id="{2D15D07C-A9C5-4E15-A02B-CE6458666A92}"/>
                                            </p:graphicEl>
                                          </p:spTgt>
                                        </p:tgtEl>
                                        <p:attrNameLst>
                                          <p:attrName>style.visibility</p:attrName>
                                        </p:attrNameLst>
                                      </p:cBhvr>
                                      <p:to>
                                        <p:strVal val="visible"/>
                                      </p:to>
                                    </p:set>
                                    <p:animEffect transition="in" filter="wipe(down)">
                                      <p:cBhvr>
                                        <p:cTn id="7" dur="1000"/>
                                        <p:tgtEl>
                                          <p:spTgt spid="5">
                                            <p:graphicEl>
                                              <a:dgm id="{2D15D07C-A9C5-4E15-A02B-CE6458666A92}"/>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graphicEl>
                                              <a:dgm id="{CC34B621-917E-4880-93DB-1FBBE10E985E}"/>
                                            </p:graphicEl>
                                          </p:spTgt>
                                        </p:tgtEl>
                                        <p:attrNameLst>
                                          <p:attrName>style.visibility</p:attrName>
                                        </p:attrNameLst>
                                      </p:cBhvr>
                                      <p:to>
                                        <p:strVal val="visible"/>
                                      </p:to>
                                    </p:set>
                                    <p:animEffect transition="in" filter="wipe(down)">
                                      <p:cBhvr>
                                        <p:cTn id="11" dur="1000"/>
                                        <p:tgtEl>
                                          <p:spTgt spid="5">
                                            <p:graphicEl>
                                              <a:dgm id="{CC34B621-917E-4880-93DB-1FBBE10E985E}"/>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5">
                                            <p:graphicEl>
                                              <a:dgm id="{F085A0EE-4878-4B0F-AB75-D9FEA953E4A4}"/>
                                            </p:graphicEl>
                                          </p:spTgt>
                                        </p:tgtEl>
                                        <p:attrNameLst>
                                          <p:attrName>style.visibility</p:attrName>
                                        </p:attrNameLst>
                                      </p:cBhvr>
                                      <p:to>
                                        <p:strVal val="visible"/>
                                      </p:to>
                                    </p:set>
                                    <p:animEffect transition="in" filter="wipe(down)">
                                      <p:cBhvr>
                                        <p:cTn id="15" dur="1000"/>
                                        <p:tgtEl>
                                          <p:spTgt spid="5">
                                            <p:graphicEl>
                                              <a:dgm id="{F085A0EE-4878-4B0F-AB75-D9FEA953E4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444DCB14-98EC-0F39-53B2-6937D1047876}"/>
              </a:ext>
            </a:extLst>
          </p:cNvPr>
          <p:cNvSpPr>
            <a:spLocks noGrp="1"/>
          </p:cNvSpPr>
          <p:nvPr>
            <p:ph idx="1"/>
          </p:nvPr>
        </p:nvSpPr>
        <p:spPr>
          <a:xfrm>
            <a:off x="304800" y="1219200"/>
            <a:ext cx="8382000" cy="4953000"/>
          </a:xfrm>
        </p:spPr>
        <p:txBody>
          <a:bodyPr/>
          <a:lstStyle/>
          <a:p>
            <a:endParaRPr lang="en-US" altLang="en-US" sz="2400"/>
          </a:p>
          <a:p>
            <a:r>
              <a:rPr lang="en-US" altLang="en-US" sz="2400"/>
              <a:t>Cost effective</a:t>
            </a:r>
          </a:p>
          <a:p>
            <a:endParaRPr lang="en-US" altLang="en-US" sz="2400"/>
          </a:p>
          <a:p>
            <a:r>
              <a:rPr lang="en-US" altLang="en-US" sz="2400"/>
              <a:t>More accurate </a:t>
            </a:r>
          </a:p>
          <a:p>
            <a:endParaRPr lang="en-US" altLang="en-US" sz="2400"/>
          </a:p>
          <a:p>
            <a:r>
              <a:rPr lang="en-US" altLang="en-US" sz="2400"/>
              <a:t>Easier to update </a:t>
            </a:r>
          </a:p>
          <a:p>
            <a:endParaRPr lang="en-US" altLang="en-US" sz="2400"/>
          </a:p>
          <a:p>
            <a:r>
              <a:rPr lang="en-US" altLang="en-US" sz="2400"/>
              <a:t>Boosts registration rates </a:t>
            </a:r>
          </a:p>
          <a:p>
            <a:endParaRPr lang="en-US" altLang="en-US" sz="2400"/>
          </a:p>
        </p:txBody>
      </p:sp>
      <p:sp>
        <p:nvSpPr>
          <p:cNvPr id="2" name="Title 1">
            <a:extLst>
              <a:ext uri="{FF2B5EF4-FFF2-40B4-BE49-F238E27FC236}">
                <a16:creationId xmlns:a16="http://schemas.microsoft.com/office/drawing/2014/main" id="{70B6DCA0-11FE-ED70-E983-230C53B813FB}"/>
              </a:ext>
            </a:extLst>
          </p:cNvPr>
          <p:cNvSpPr>
            <a:spLocks noGrp="1"/>
          </p:cNvSpPr>
          <p:nvPr>
            <p:ph type="title"/>
          </p:nvPr>
        </p:nvSpPr>
        <p:spPr/>
        <p:txBody>
          <a:bodyPr>
            <a:normAutofit fontScale="90000"/>
          </a:bodyPr>
          <a:lstStyle/>
          <a:p>
            <a:pPr fontAlgn="auto">
              <a:spcAft>
                <a:spcPts val="0"/>
              </a:spcAft>
              <a:defRPr/>
            </a:pPr>
            <a:r>
              <a:rPr lang="en-US" dirty="0"/>
              <a:t>Advantages of Paperless System </a:t>
            </a:r>
          </a:p>
        </p:txBody>
      </p:sp>
      <p:pic>
        <p:nvPicPr>
          <p:cNvPr id="17412" name="Picture 2">
            <a:extLst>
              <a:ext uri="{FF2B5EF4-FFF2-40B4-BE49-F238E27FC236}">
                <a16:creationId xmlns:a16="http://schemas.microsoft.com/office/drawing/2014/main" id="{1A63DF70-C5DC-FFFD-D03F-AF4225EB6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360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Date Placeholder 4">
            <a:extLst>
              <a:ext uri="{FF2B5EF4-FFF2-40B4-BE49-F238E27FC236}">
                <a16:creationId xmlns:a16="http://schemas.microsoft.com/office/drawing/2014/main" id="{84BC62CC-AF38-4144-9AA5-A1AC6A4D06B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fontAlgn="base">
              <a:spcBef>
                <a:spcPct val="0"/>
              </a:spcBef>
              <a:spcAft>
                <a:spcPct val="0"/>
              </a:spcAft>
            </a:pPr>
            <a:fld id="{F015D8BF-DD60-4B0D-9320-FA24E82636B4}" type="datetime1">
              <a:rPr lang="en-US" altLang="en-US"/>
              <a:pPr fontAlgn="base">
                <a:spcBef>
                  <a:spcPct val="0"/>
                </a:spcBef>
                <a:spcAft>
                  <a:spcPct val="0"/>
                </a:spcAft>
              </a:pPr>
              <a:t>9/7/2022</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39328</TotalTime>
  <Words>2034</Words>
  <Application>Microsoft Office PowerPoint</Application>
  <PresentationFormat>On-screen Show (4:3)</PresentationFormat>
  <Paragraphs>382</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Lucida Sans Unicode</vt:lpstr>
      <vt:lpstr>Arial</vt:lpstr>
      <vt:lpstr>Wingdings 3</vt:lpstr>
      <vt:lpstr>Verdana</vt:lpstr>
      <vt:lpstr>Wingdings 2</vt:lpstr>
      <vt:lpstr>Calibri</vt:lpstr>
      <vt:lpstr>Concourse</vt:lpstr>
      <vt:lpstr>PowerPoint Presentation</vt:lpstr>
      <vt:lpstr>Voter Access in New York</vt:lpstr>
      <vt:lpstr>New York Near the Bottom</vt:lpstr>
      <vt:lpstr> New York vs. Other States</vt:lpstr>
      <vt:lpstr>Possible Solutions for NYS</vt:lpstr>
      <vt:lpstr>Voter Registration in NYS</vt:lpstr>
      <vt:lpstr>Voter Registration Modernization Innovations  in Other States</vt:lpstr>
      <vt:lpstr>How Paperless System Works Through DMVs</vt:lpstr>
      <vt:lpstr>Advantages of Paperless System </vt:lpstr>
      <vt:lpstr>Infrastructure Already in Place </vt:lpstr>
      <vt:lpstr>Election Day Registration (EDR)</vt:lpstr>
      <vt:lpstr>Security Concerns with EDR? </vt:lpstr>
      <vt:lpstr>Types of Early Voting </vt:lpstr>
      <vt:lpstr>PowerPoint Presentation</vt:lpstr>
      <vt:lpstr>Arguments for All Types of Early Voting  </vt:lpstr>
      <vt:lpstr>General Early Voting Concerns</vt:lpstr>
      <vt:lpstr>Voter Turnout Debate </vt:lpstr>
      <vt:lpstr>Equal Accessibility Concerns</vt:lpstr>
      <vt:lpstr>No-Excuse Absentee Voting</vt:lpstr>
      <vt:lpstr>Drawbacks of No-Excuse Absentee Voting</vt:lpstr>
      <vt:lpstr>Early-In-Person Voting (EIP) - Voting Centers</vt:lpstr>
      <vt:lpstr>EIP Concerns</vt:lpstr>
      <vt:lpstr>Vote-by-Mail (VBM)</vt:lpstr>
      <vt:lpstr>VBM Concerns</vt:lpstr>
      <vt:lpstr>New York Ballot Issues</vt:lpstr>
      <vt:lpstr>New York City Paper Ballot</vt:lpstr>
      <vt:lpstr>Fixing the Ballot</vt:lpstr>
      <vt:lpstr>Voter Education And Poll Worker Training</vt:lpstr>
      <vt:lpstr>Possible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dsdrake99@gmail.com</cp:lastModifiedBy>
  <cp:revision>295</cp:revision>
  <dcterms:created xsi:type="dcterms:W3CDTF">2011-11-28T20:47:24Z</dcterms:created>
  <dcterms:modified xsi:type="dcterms:W3CDTF">2022-09-07T17:22:09Z</dcterms:modified>
</cp:coreProperties>
</file>