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4B8315C-9914-4ABD-8ECC-239E08CD7E77}">
  <a:tblStyle styleId="{B4B8315C-9914-4ABD-8ECC-239E08CD7E7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00f7dd1a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00f7dd1a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e026d0513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e026d0513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e026d051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e026d051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e026d051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e026d051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e026d0513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e026d051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df99365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df99365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df993652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df993652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df993652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df993652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00f7dd1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00f7dd1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00f7dd1a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00f7dd1a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00f7dd1a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00f7dd1a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00f7dd1a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00f7dd1a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00f7dd1a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00f7dd1a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nyassembly.gov/leg/" TargetMode="External"/><Relationship Id="rId4" Type="http://schemas.openxmlformats.org/officeDocument/2006/relationships/hyperlink" Target="http://nyassembly.gov/leg/" TargetMode="External"/><Relationship Id="rId5" Type="http://schemas.openxmlformats.org/officeDocument/2006/relationships/hyperlink" Target="http://nyassembly.gov/leg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Relationship Id="rId4" Type="http://schemas.openxmlformats.org/officeDocument/2006/relationships/image" Target="../media/image1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852500" y="4686800"/>
            <a:ext cx="7618500" cy="31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Making Public Policy (Laws)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 in New York State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New York state flag" id="55" name="Google Shape;55;p13" title="New York flag"/>
          <p:cNvPicPr preferRelativeResize="0"/>
          <p:nvPr/>
        </p:nvPicPr>
        <p:blipFill rotWithShape="1">
          <a:blip r:embed="rId3">
            <a:alphaModFix/>
          </a:blip>
          <a:srcRect b="7786" l="0" r="0" t="6169"/>
          <a:stretch/>
        </p:blipFill>
        <p:spPr>
          <a:xfrm>
            <a:off x="1554525" y="0"/>
            <a:ext cx="5898150" cy="398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0"/>
            <a:ext cx="8520600" cy="7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Times New Roman"/>
                <a:ea typeface="Times New Roman"/>
                <a:cs typeface="Times New Roman"/>
                <a:sym typeface="Times New Roman"/>
              </a:rPr>
              <a:t>When a Bill is introduced it is put in Bill form and given a “Bill Summary” like the one below so New Yorkers can understand what the Bill does.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2262000" y="702000"/>
            <a:ext cx="6882000" cy="4441500"/>
          </a:xfrm>
          <a:prstGeom prst="rect">
            <a:avLst/>
          </a:prstGeom>
          <a:solidFill>
            <a:srgbClr val="CCCCCC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Bill Summary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Bill #: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A.1323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Sponsor: 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Rozic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Co-Sponsors: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Blake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Actions:</a:t>
            </a:r>
            <a:endParaRPr b="1"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1/3/2018     referred to labor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2/14/18       referred to rules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5/22/18       ordered to third reading calendar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5/24/18       passed assembly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Summary: 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bill requires employers to provide employees with consistent and predictable work schedules, increasing the ability of low-wage earners to plan important aspects of their lives and preventing work schedules that set forth less hours than expected.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7" name="Google Shape;117;p22"/>
          <p:cNvSpPr txBox="1"/>
          <p:nvPr/>
        </p:nvSpPr>
        <p:spPr>
          <a:xfrm>
            <a:off x="84525" y="774300"/>
            <a:ext cx="1799100" cy="1157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Times New Roman"/>
                <a:ea typeface="Times New Roman"/>
                <a:cs typeface="Times New Roman"/>
                <a:sym typeface="Times New Roman"/>
              </a:rPr>
              <a:t>Assemblywoman Rozic introduced the Bill and it was given a #.</a:t>
            </a:r>
            <a:endParaRPr b="1"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8" name="Google Shape;118;p22"/>
          <p:cNvCxnSpPr>
            <a:stCxn id="117" idx="3"/>
          </p:cNvCxnSpPr>
          <p:nvPr/>
        </p:nvCxnSpPr>
        <p:spPr>
          <a:xfrm flipH="1" rot="10800000">
            <a:off x="1883625" y="1267800"/>
            <a:ext cx="362100" cy="85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9" name="Google Shape;119;p22"/>
          <p:cNvCxnSpPr>
            <a:stCxn id="117" idx="3"/>
          </p:cNvCxnSpPr>
          <p:nvPr/>
        </p:nvCxnSpPr>
        <p:spPr>
          <a:xfrm>
            <a:off x="1883625" y="1353000"/>
            <a:ext cx="374100" cy="216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0" name="Google Shape;120;p22"/>
          <p:cNvSpPr txBox="1"/>
          <p:nvPr/>
        </p:nvSpPr>
        <p:spPr>
          <a:xfrm>
            <a:off x="84525" y="2051725"/>
            <a:ext cx="1799100" cy="1341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Times New Roman"/>
                <a:ea typeface="Times New Roman"/>
                <a:cs typeface="Times New Roman"/>
                <a:sym typeface="Times New Roman"/>
              </a:rPr>
              <a:t>The Bill passed through 2 committees (Labor) and then (Rules).</a:t>
            </a:r>
            <a:endParaRPr b="1"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22"/>
          <p:cNvSpPr txBox="1"/>
          <p:nvPr/>
        </p:nvSpPr>
        <p:spPr>
          <a:xfrm>
            <a:off x="84525" y="3512750"/>
            <a:ext cx="1980000" cy="1432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Times New Roman"/>
                <a:ea typeface="Times New Roman"/>
                <a:cs typeface="Times New Roman"/>
                <a:sym typeface="Times New Roman"/>
              </a:rPr>
              <a:t>When the Bill got out of Committee,  it was Voted on (and passed) by the 150 Assembly members)</a:t>
            </a:r>
            <a:endParaRPr b="1"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22" name="Google Shape;122;p22"/>
          <p:cNvCxnSpPr>
            <a:stCxn id="120" idx="3"/>
          </p:cNvCxnSpPr>
          <p:nvPr/>
        </p:nvCxnSpPr>
        <p:spPr>
          <a:xfrm flipH="1" rot="10800000">
            <a:off x="1883625" y="2571625"/>
            <a:ext cx="410400" cy="150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3" name="Google Shape;123;p22"/>
          <p:cNvCxnSpPr>
            <a:stCxn id="120" idx="3"/>
            <a:endCxn id="116" idx="1"/>
          </p:cNvCxnSpPr>
          <p:nvPr/>
        </p:nvCxnSpPr>
        <p:spPr>
          <a:xfrm>
            <a:off x="1883625" y="2722225"/>
            <a:ext cx="378300" cy="2004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4" name="Google Shape;124;p22"/>
          <p:cNvCxnSpPr/>
          <p:nvPr/>
        </p:nvCxnSpPr>
        <p:spPr>
          <a:xfrm flipH="1" rot="10800000">
            <a:off x="2088800" y="3537725"/>
            <a:ext cx="326100" cy="2535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5" name="Google Shape;125;p22"/>
          <p:cNvSpPr txBox="1"/>
          <p:nvPr/>
        </p:nvSpPr>
        <p:spPr>
          <a:xfrm>
            <a:off x="7057575" y="2503300"/>
            <a:ext cx="1980000" cy="1239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Times New Roman"/>
                <a:ea typeface="Times New Roman"/>
                <a:cs typeface="Times New Roman"/>
                <a:sym typeface="Times New Roman"/>
              </a:rPr>
              <a:t>The Summary Explains what the Bill would do if passed into law.</a:t>
            </a:r>
            <a:endParaRPr b="1"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26" name="Google Shape;126;p22"/>
          <p:cNvCxnSpPr>
            <a:stCxn id="125" idx="1"/>
          </p:cNvCxnSpPr>
          <p:nvPr/>
        </p:nvCxnSpPr>
        <p:spPr>
          <a:xfrm flipH="1">
            <a:off x="6363075" y="3123100"/>
            <a:ext cx="694500" cy="752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/>
          <p:nvPr>
            <p:ph type="title"/>
          </p:nvPr>
        </p:nvSpPr>
        <p:spPr>
          <a:xfrm>
            <a:off x="311700" y="203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Finding Bills That Interest You...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23"/>
          <p:cNvSpPr txBox="1"/>
          <p:nvPr>
            <p:ph idx="1" type="body"/>
          </p:nvPr>
        </p:nvSpPr>
        <p:spPr>
          <a:xfrm>
            <a:off x="311700" y="776250"/>
            <a:ext cx="8520600" cy="40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655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Go to the website: 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 </a:t>
            </a:r>
            <a:r>
              <a:rPr lang="en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http://nyassembly.gov/leg/</a:t>
            </a:r>
            <a:endParaRPr>
              <a:solidFill>
                <a:srgbClr val="000000"/>
              </a:solidFill>
              <a:uFill>
                <a:noFill/>
              </a:uFill>
              <a:latin typeface="Times New Roman"/>
              <a:ea typeface="Times New Roman"/>
              <a:cs typeface="Times New Roman"/>
              <a:sym typeface="Times New Roman"/>
              <a:hlinkClick r:id="rId5"/>
            </a:endParaRPr>
          </a:p>
          <a:p>
            <a:pPr indent="-342900" lvl="0" marL="914400" rtl="0">
              <a:lnSpc>
                <a:spcPct val="16556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Fill in an number from 1 to 11000.  Keep putting in numbers until you find a Bill that interests you.. 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914400" rtl="0">
              <a:lnSpc>
                <a:spcPct val="16556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you find a bill you like you should click on the number link and then click on “Summary”, “Actions” and “Memo.” (to get the information you will need on the bill).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655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Use the information to fill out the 1st Bill Summary on the handout.  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6556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you have finished your first Bill Summary you should find 2 more bills you are interested in and continue to complete the handout.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1275750" y="70750"/>
            <a:ext cx="6592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Times New Roman"/>
                <a:ea typeface="Times New Roman"/>
                <a:cs typeface="Times New Roman"/>
                <a:sym typeface="Times New Roman"/>
              </a:rPr>
              <a:t>New York State Public Policy Process</a:t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8" name="Google Shape;13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3875" y="643450"/>
            <a:ext cx="3397350" cy="275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1625" y="643450"/>
            <a:ext cx="3617418" cy="272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3875" y="4349050"/>
            <a:ext cx="8145175" cy="57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1" name="Google Shape;141;p24"/>
          <p:cNvCxnSpPr/>
          <p:nvPr/>
        </p:nvCxnSpPr>
        <p:spPr>
          <a:xfrm>
            <a:off x="2390650" y="3465225"/>
            <a:ext cx="917700" cy="74850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2" name="Google Shape;142;p24"/>
          <p:cNvCxnSpPr/>
          <p:nvPr/>
        </p:nvCxnSpPr>
        <p:spPr>
          <a:xfrm flipH="1">
            <a:off x="5396975" y="3429000"/>
            <a:ext cx="966000" cy="82110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/>
          <p:nvPr>
            <p:ph idx="1" type="body"/>
          </p:nvPr>
        </p:nvSpPr>
        <p:spPr>
          <a:xfrm>
            <a:off x="311700" y="398450"/>
            <a:ext cx="8520600" cy="417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 II:</a:t>
            </a:r>
            <a:endParaRPr sz="6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6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the Assembly work?</a:t>
            </a:r>
            <a:endParaRPr sz="6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Google Shape;152;p26"/>
          <p:cNvGraphicFramePr/>
          <p:nvPr/>
        </p:nvGraphicFramePr>
        <p:xfrm>
          <a:off x="80950" y="144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{B4B8315C-9914-4ABD-8ECC-239E08CD7E77}</a:tableStyleId>
              </a:tblPr>
              <a:tblGrid>
                <a:gridCol w="1268875"/>
                <a:gridCol w="7727775"/>
              </a:tblGrid>
              <a:tr h="1864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Rise to Question</a:t>
                      </a:r>
                      <a:endParaRPr b="1" sz="23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986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Members of the Assembly ask a question of the Bill’s sponsor (how much would this cost?; what interest groups oppose this bill?; Has this been tried in any other states or countries?)</a:t>
                      </a:r>
                      <a:endParaRPr sz="2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9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Rise to Support</a:t>
                      </a:r>
                      <a:endParaRPr b="1" sz="23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986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Members of the Assembly </a:t>
                      </a: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ask</a:t>
                      </a: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their Assembly colleagues to support this bill and then give brief arguments supporting their opinion.</a:t>
                      </a:r>
                      <a:endParaRPr sz="2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9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3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Rise to Oppose</a:t>
                      </a:r>
                      <a:endParaRPr b="1" sz="23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986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Members of the Assembly ask their Assembly colleagues to oppose this bill and then give brief arguments supporting their opinion.</a:t>
                      </a:r>
                      <a:endParaRPr sz="2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Anticipatory Set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</a:rPr>
              <a:t>What are two problems that you would like to see fixed at your school?  </a:t>
            </a:r>
            <a:endParaRPr sz="4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FF0000"/>
                </a:solidFill>
              </a:rPr>
              <a:t>(Write on your worksheet)</a:t>
            </a:r>
            <a:endParaRPr sz="4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Anticipatory Set - Part II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Now that you have identified problems, create a solution for each problem that you believe would fix these problems </a:t>
            </a:r>
            <a:r>
              <a:rPr lang="en" sz="3000">
                <a:solidFill>
                  <a:schemeClr val="dk1"/>
                </a:solidFill>
              </a:rPr>
              <a:t>(this could be a new rule, but it doesn’t have to be)</a:t>
            </a:r>
            <a:r>
              <a:rPr lang="en" sz="3000">
                <a:solidFill>
                  <a:srgbClr val="000000"/>
                </a:solidFill>
              </a:rPr>
              <a:t>.</a:t>
            </a:r>
            <a:endParaRPr sz="30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FF0000"/>
                </a:solidFill>
              </a:rPr>
              <a:t>(Write on the gray boxes on your handout)</a:t>
            </a:r>
            <a:endParaRPr sz="3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4788225" y="108675"/>
            <a:ext cx="4267200" cy="467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6 months each year, the </a:t>
            </a:r>
            <a:r>
              <a:rPr b="1"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Legislative </a:t>
            </a: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Branch and the </a:t>
            </a:r>
            <a:r>
              <a:rPr b="1"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Executive </a:t>
            </a: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Branch meet in  </a:t>
            </a:r>
            <a:r>
              <a:rPr b="1"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Albany </a:t>
            </a: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propose ideas/solutions (</a:t>
            </a:r>
            <a:r>
              <a:rPr b="1"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Bills</a:t>
            </a: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to problems and pass the ones most supported into New York State </a:t>
            </a:r>
            <a:r>
              <a:rPr b="1"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Laws</a:t>
            </a:r>
            <a:r>
              <a:rPr lang="en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descr="Image result for Albany new york state map"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950" y="108675"/>
            <a:ext cx="3804300" cy="2564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new york state capitol" id="74" name="Google Shape;7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5950" y="2672895"/>
            <a:ext cx="3804301" cy="22569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169025" y="241475"/>
            <a:ext cx="3742800" cy="46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B. The head of the Executive Branch is the </a:t>
            </a: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Governor</a:t>
            </a:r>
            <a:r>
              <a:rPr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His role in our state is similar to the </a:t>
            </a: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President </a:t>
            </a:r>
            <a:r>
              <a:rPr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our Federal Government.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descr="Image result for Governor Cuomo" id="80" name="Google Shape;80;p17"/>
          <p:cNvPicPr preferRelativeResize="0"/>
          <p:nvPr/>
        </p:nvPicPr>
        <p:blipFill rotWithShape="1">
          <a:blip r:embed="rId3">
            <a:alphaModFix/>
          </a:blip>
          <a:srcRect b="0" l="16021" r="18798" t="0"/>
          <a:stretch/>
        </p:blipFill>
        <p:spPr>
          <a:xfrm>
            <a:off x="4310388" y="345575"/>
            <a:ext cx="3984425" cy="41696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/>
          <p:nvPr/>
        </p:nvSpPr>
        <p:spPr>
          <a:xfrm>
            <a:off x="4322438" y="4430975"/>
            <a:ext cx="39603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Governor Andrew Cuomo</a:t>
            </a:r>
            <a:endParaRPr b="1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277700"/>
            <a:ext cx="4047000" cy="45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C. The New York Legislative Branch has two chambers.  The New York State </a:t>
            </a:r>
            <a:r>
              <a:rPr b="1" lang="en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Assembly</a:t>
            </a:r>
            <a:r>
              <a:rPr lang="en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the New York State </a:t>
            </a:r>
            <a:r>
              <a:rPr b="1" lang="en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Senate</a:t>
            </a:r>
            <a:r>
              <a:rPr lang="en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4648475" y="2571750"/>
            <a:ext cx="4213800" cy="2294100"/>
          </a:xfrm>
          <a:prstGeom prst="rect">
            <a:avLst/>
          </a:prstGeom>
          <a:effectLst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There are 150 members in the </a:t>
            </a: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Assembly</a:t>
            </a:r>
            <a:r>
              <a:rPr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63 in the </a:t>
            </a: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Senate</a:t>
            </a:r>
            <a:r>
              <a:rPr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descr="Image result for New York State Assembly"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1100" y="277700"/>
            <a:ext cx="2104450" cy="21044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lated image" id="89" name="Google Shape;89;p18"/>
          <p:cNvPicPr preferRelativeResize="0"/>
          <p:nvPr/>
        </p:nvPicPr>
        <p:blipFill rotWithShape="1">
          <a:blip r:embed="rId4">
            <a:alphaModFix/>
          </a:blip>
          <a:srcRect b="4482" l="8142" r="8773" t="3858"/>
          <a:stretch/>
        </p:blipFill>
        <p:spPr>
          <a:xfrm>
            <a:off x="6718025" y="277700"/>
            <a:ext cx="2080770" cy="210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2466775" y="199450"/>
            <a:ext cx="6350700" cy="24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 In order for a bill (idea or solution) to become law it must pass both the </a:t>
            </a: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Assembly</a:t>
            </a:r>
            <a:r>
              <a:rPr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the </a:t>
            </a: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Senate</a:t>
            </a:r>
            <a:r>
              <a:rPr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then be signed into law by the </a:t>
            </a: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Governor</a:t>
            </a:r>
            <a:r>
              <a:rPr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descr="Image result for a bill becomes a law" id="95" name="Google Shape;95;p19"/>
          <p:cNvPicPr preferRelativeResize="0"/>
          <p:nvPr/>
        </p:nvPicPr>
        <p:blipFill rotWithShape="1">
          <a:blip r:embed="rId3">
            <a:alphaModFix/>
          </a:blip>
          <a:srcRect b="6795" l="22998" r="23278" t="6967"/>
          <a:stretch/>
        </p:blipFill>
        <p:spPr>
          <a:xfrm>
            <a:off x="251925" y="199450"/>
            <a:ext cx="2046900" cy="252975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425700" y="2900400"/>
            <a:ext cx="8292600" cy="14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NEXT: </a:t>
            </a:r>
            <a:r>
              <a:rPr b="1" lang="en" sz="3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 a diagram in the box on your handout that represents steps in the New York State lawmaking process (letter E).</a:t>
            </a:r>
            <a:endParaRPr b="1" sz="3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131850" y="3416325"/>
            <a:ext cx="8880300" cy="16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-How is this an example of checks and balances?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-How does this process make sure the citizens of New York have a say in the Public Policy (lawmaking) process?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699899" cy="3365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p20"/>
          <p:cNvCxnSpPr/>
          <p:nvPr/>
        </p:nvCxnSpPr>
        <p:spPr>
          <a:xfrm flipH="1">
            <a:off x="5163900" y="969650"/>
            <a:ext cx="868200" cy="834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4" name="Google Shape;104;p20"/>
          <p:cNvCxnSpPr/>
          <p:nvPr/>
        </p:nvCxnSpPr>
        <p:spPr>
          <a:xfrm>
            <a:off x="3258475" y="980925"/>
            <a:ext cx="981000" cy="913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3D85C6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21"/>
          <p:cNvGraphicFramePr/>
          <p:nvPr/>
        </p:nvGraphicFramePr>
        <p:xfrm>
          <a:off x="189425" y="133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{B4B8315C-9914-4ABD-8ECC-239E08CD7E77}</a:tableStyleId>
              </a:tblPr>
              <a:tblGrid>
                <a:gridCol w="1555600"/>
                <a:gridCol w="5672500"/>
                <a:gridCol w="1537025"/>
              </a:tblGrid>
              <a:tr h="7326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Assembly</a:t>
                      </a:r>
                      <a:endParaRPr b="1"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*A Bill Must pass each of these steps in both the Assembly and Senate to be sent to the Governor for signature!</a:t>
                      </a:r>
                      <a:endParaRPr i="1"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Senate</a:t>
                      </a:r>
                      <a:endParaRPr b="1"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39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 Bill Introduction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Members submit their idea and it is put into Bill Form and Given a Bill Number (A.15 or S.171)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 Bill Introduction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05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Committee Process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Every Bill is then sent to the Committee of Members that specializes in that topic to review the bill (how much will it cost, what are the pros/cons, etc).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Committee Process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305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 Floor Vote/Debate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Most Bills don’t make it out of Committee.  The ones that do get debated and voted on by the all the members.  If a Bill gets a majority of the members to support it passes through the chamber.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 Floor Vote/Debate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425" marB="63425" marR="63425" marL="63425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2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0" name="Google Shape;110;p21"/>
          <p:cNvSpPr txBox="1"/>
          <p:nvPr/>
        </p:nvSpPr>
        <p:spPr>
          <a:xfrm>
            <a:off x="189450" y="72450"/>
            <a:ext cx="8765100" cy="162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There are three steps a Bill (idea) must go through to pass through both the Senate and Assembly on its way to the Governor for Signature. </a:t>
            </a:r>
            <a:r>
              <a:rPr lang="en" sz="2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(Fill out the notes in the middle column on your handout!)</a:t>
            </a:r>
            <a:endParaRPr sz="22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