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59" r:id="rId5"/>
    <p:sldId id="262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4EE1-22E7-47F7-BCD6-92B684D23B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D41E-6A45-485F-961C-257EF75B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3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4EE1-22E7-47F7-BCD6-92B684D23B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D41E-6A45-485F-961C-257EF75B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2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4EE1-22E7-47F7-BCD6-92B684D23B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D41E-6A45-485F-961C-257EF75B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9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4EE1-22E7-47F7-BCD6-92B684D23B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D41E-6A45-485F-961C-257EF75B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36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4EE1-22E7-47F7-BCD6-92B684D23B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D41E-6A45-485F-961C-257EF75B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9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4EE1-22E7-47F7-BCD6-92B684D23B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D41E-6A45-485F-961C-257EF75B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5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4EE1-22E7-47F7-BCD6-92B684D23B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D41E-6A45-485F-961C-257EF75B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4EE1-22E7-47F7-BCD6-92B684D23B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D41E-6A45-485F-961C-257EF75B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8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4EE1-22E7-47F7-BCD6-92B684D23B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D41E-6A45-485F-961C-257EF75B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9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4EE1-22E7-47F7-BCD6-92B684D23B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D41E-6A45-485F-961C-257EF75B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9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4EE1-22E7-47F7-BCD6-92B684D23B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D41E-6A45-485F-961C-257EF75B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1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44EE1-22E7-47F7-BCD6-92B684D23B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8D41E-6A45-485F-961C-257EF75B5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1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lwvny.org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latin typeface="Maiandra GD" panose="020E0502030308020204" pitchFamily="34" charset="0"/>
              </a:rPr>
              <a:t>New York State </a:t>
            </a:r>
            <a:br>
              <a:rPr lang="en-US" b="1" dirty="0" smtClean="0">
                <a:latin typeface="Maiandra GD" panose="020E0502030308020204" pitchFamily="34" charset="0"/>
              </a:rPr>
            </a:br>
            <a:r>
              <a:rPr lang="en-US" b="1" dirty="0" smtClean="0">
                <a:latin typeface="Maiandra GD" panose="020E0502030308020204" pitchFamily="34" charset="0"/>
              </a:rPr>
              <a:t>Rights, where do we fall? </a:t>
            </a:r>
            <a:endParaRPr lang="en-US" b="1" dirty="0">
              <a:latin typeface="Maiandra GD" panose="020E0502030308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rot="21255148">
            <a:off x="4447259" y="1789153"/>
            <a:ext cx="852831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Progressive ?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 rot="987281">
            <a:off x="68930" y="4259696"/>
            <a:ext cx="748993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Conservative? 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20864061">
            <a:off x="4178405" y="3446754"/>
            <a:ext cx="419377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Middle? </a:t>
            </a:r>
            <a:endParaRPr lang="en-US" sz="8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38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387" y="4761283"/>
            <a:ext cx="10515600" cy="1011988"/>
          </a:xfrm>
        </p:spPr>
        <p:txBody>
          <a:bodyPr>
            <a:normAutofit/>
          </a:bodyPr>
          <a:lstStyle/>
          <a:p>
            <a:r>
              <a:rPr lang="en-US" sz="1400" dirty="0"/>
              <a:t>ORDERED LIBERTY: A VERY BRIEF CONSTITUTIONAL </a:t>
            </a:r>
            <a:r>
              <a:rPr lang="en-US" sz="1400" dirty="0" smtClean="0"/>
              <a:t>HISTORY </a:t>
            </a:r>
            <a:r>
              <a:rPr lang="en-US" sz="1400" dirty="0"/>
              <a:t>OF N EW </a:t>
            </a:r>
            <a:r>
              <a:rPr lang="en-US" sz="1400" dirty="0" smtClean="0"/>
              <a:t>YORK  By </a:t>
            </a:r>
            <a:r>
              <a:rPr lang="en-US" sz="1400" dirty="0"/>
              <a:t>P </a:t>
            </a:r>
            <a:r>
              <a:rPr lang="en-US" sz="1400" dirty="0" err="1"/>
              <a:t>eter</a:t>
            </a:r>
            <a:r>
              <a:rPr lang="en-US" sz="1400" dirty="0"/>
              <a:t> J. </a:t>
            </a:r>
            <a:r>
              <a:rPr lang="en-US" sz="1400" dirty="0" err="1"/>
              <a:t>Galie</a:t>
            </a:r>
            <a:r>
              <a:rPr lang="en-US" sz="1400" dirty="0"/>
              <a:t> and </a:t>
            </a:r>
            <a:r>
              <a:rPr lang="en-US" sz="1400" dirty="0" err="1"/>
              <a:t>Chr</a:t>
            </a:r>
            <a:r>
              <a:rPr lang="en-US" sz="1400" dirty="0"/>
              <a:t> </a:t>
            </a:r>
            <a:r>
              <a:rPr lang="en-US" sz="1400" dirty="0" err="1"/>
              <a:t>ist</a:t>
            </a:r>
            <a:r>
              <a:rPr lang="en-US" sz="1400" dirty="0"/>
              <a:t> </a:t>
            </a:r>
            <a:r>
              <a:rPr lang="en-US" sz="1400" dirty="0" err="1"/>
              <a:t>opher</a:t>
            </a:r>
            <a:r>
              <a:rPr lang="en-US" sz="1400" dirty="0"/>
              <a:t> </a:t>
            </a:r>
            <a:r>
              <a:rPr lang="en-US" sz="1400" dirty="0" err="1" smtClean="0"/>
              <a:t>Bopst</a:t>
            </a:r>
            <a:r>
              <a:rPr lang="en-US" sz="1400" dirty="0" smtClean="0"/>
              <a:t> </a:t>
            </a:r>
            <a:r>
              <a:rPr lang="en-US" sz="1400" dirty="0" smtClean="0">
                <a:hlinkClick r:id="rId2"/>
              </a:rPr>
              <a:t>http://www.lwvny.org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044" y="3312335"/>
            <a:ext cx="11218876" cy="15947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044" y="229752"/>
            <a:ext cx="11593749" cy="1716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3648635" y="1771043"/>
            <a:ext cx="7987553" cy="0"/>
          </a:xfrm>
          <a:prstGeom prst="line">
            <a:avLst/>
          </a:prstGeom>
          <a:ln w="184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55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330" y="41959"/>
            <a:ext cx="9959340" cy="65619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7171508" y="6280789"/>
            <a:ext cx="6152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http://www.rochesterbusinessalliance.com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1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010" y="365125"/>
            <a:ext cx="4585063" cy="267852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Now that you have exposed yourself to 3 different descriptions of the New York Constitution you know that it outlines the framework of government first,  Right? </a:t>
            </a:r>
            <a:endParaRPr lang="en-US" sz="2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2006" y="0"/>
            <a:ext cx="6529251" cy="81260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15845">
            <a:off x="694993" y="3296638"/>
            <a:ext cx="3980649" cy="31994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ular Callout 4"/>
          <p:cNvSpPr/>
          <p:nvPr/>
        </p:nvSpPr>
        <p:spPr>
          <a:xfrm rot="20933629">
            <a:off x="577567" y="3345631"/>
            <a:ext cx="4401549" cy="3067889"/>
          </a:xfrm>
          <a:prstGeom prst="wedgeRectCallout">
            <a:avLst>
              <a:gd name="adj1" fmla="val 68588"/>
              <a:gd name="adj2" fmla="val -65739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Hmm….That’s Strange.  Why would New Yorkers put these two articles first? 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1273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Skimming Article I and II to find NY Values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 pieces of Article I and II to each student in group. </a:t>
            </a:r>
          </a:p>
          <a:p>
            <a:r>
              <a:rPr lang="en-US" dirty="0" smtClean="0"/>
              <a:t>Skim material to summarize what NYS Constitutional Framers valued and feared for their rights (timer 5 minutes) *** reminder while skimming readers to not need to read every word. </a:t>
            </a:r>
          </a:p>
          <a:p>
            <a:r>
              <a:rPr lang="en-US" dirty="0" smtClean="0"/>
              <a:t>Group chooses scribe </a:t>
            </a:r>
          </a:p>
          <a:p>
            <a:r>
              <a:rPr lang="en-US" dirty="0" smtClean="0"/>
              <a:t>Scribe asks for one value from each group member and records on worksheet </a:t>
            </a:r>
          </a:p>
        </p:txBody>
      </p:sp>
    </p:spTree>
    <p:extLst>
      <p:ext uri="{BB962C8B-B14F-4D97-AF65-F5344CB8AC3E}">
        <p14:creationId xmlns:p14="http://schemas.microsoft.com/office/powerpoint/2010/main" val="211689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7383" y="365125"/>
            <a:ext cx="11390811" cy="13255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b="1" dirty="0" smtClean="0"/>
              <a:t>Task: Using group list of values discuss and come to consensus on the following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7383" y="2282825"/>
            <a:ext cx="11573691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/>
              <a:t>Amendments I and II of the NYS Constitution proves that New Yorkers value </a:t>
            </a:r>
            <a:r>
              <a:rPr lang="en-US" sz="4400" dirty="0" smtClean="0"/>
              <a:t>________________________________________ ________________________________________</a:t>
            </a:r>
          </a:p>
          <a:p>
            <a:pPr marL="0" indent="0">
              <a:buNone/>
            </a:pPr>
            <a:r>
              <a:rPr lang="en-US" sz="4400" dirty="0" smtClean="0"/>
              <a:t>and</a:t>
            </a:r>
            <a:r>
              <a:rPr lang="en-US" sz="4400" dirty="0"/>
              <a:t>/ or fear </a:t>
            </a:r>
            <a:r>
              <a:rPr lang="en-US" sz="4400" dirty="0" smtClean="0"/>
              <a:t>______________________________ __________________________________________________________________________________</a:t>
            </a:r>
            <a:endParaRPr lang="en-US" sz="4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4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Let’s Discuss and complete prompt below as a class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8697"/>
            <a:ext cx="11312434" cy="35382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“</a:t>
            </a:r>
            <a:r>
              <a:rPr lang="en-US" sz="5400" dirty="0"/>
              <a:t>Framers of the NYS Constitution Valued </a:t>
            </a:r>
            <a:r>
              <a:rPr lang="en-US" sz="5400" dirty="0" smtClean="0"/>
              <a:t>_______________________________ </a:t>
            </a:r>
          </a:p>
          <a:p>
            <a:pPr marL="0" indent="0" algn="ctr">
              <a:buNone/>
            </a:pPr>
            <a:r>
              <a:rPr lang="en-US" sz="5400" dirty="0" smtClean="0"/>
              <a:t>and </a:t>
            </a:r>
            <a:r>
              <a:rPr lang="en-US" sz="5400" dirty="0"/>
              <a:t>Feared </a:t>
            </a: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_____________________________. </a:t>
            </a:r>
            <a:r>
              <a:rPr lang="en-US" sz="5400" dirty="0"/>
              <a:t>“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85500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 the Door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your name on a Post it Notes and answer: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b="1" dirty="0" smtClean="0"/>
              <a:t>Do New Yorkers still hold similar values today? </a:t>
            </a:r>
          </a:p>
          <a:p>
            <a:pPr marL="0" indent="0" algn="ctr">
              <a:buNone/>
            </a:pPr>
            <a:r>
              <a:rPr lang="en-US" sz="4400" b="1" dirty="0" smtClean="0"/>
              <a:t> </a:t>
            </a:r>
          </a:p>
          <a:p>
            <a:pPr marL="0" indent="0" algn="ctr">
              <a:buNone/>
            </a:pPr>
            <a:r>
              <a:rPr lang="en-US" sz="4400" b="1" dirty="0" smtClean="0"/>
              <a:t>Cite one example to support your claim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60984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240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Maiandra GD</vt:lpstr>
      <vt:lpstr>Office Theme</vt:lpstr>
      <vt:lpstr>New York State  Rights, where do we fall? </vt:lpstr>
      <vt:lpstr>ORDERED LIBERTY: A VERY BRIEF CONSTITUTIONAL HISTORY OF N EW YORK  By P eter J. Galie and Chr ist opher Bopst http://www.lwvny.org </vt:lpstr>
      <vt:lpstr>PowerPoint Presentation</vt:lpstr>
      <vt:lpstr>Now that you have exposed yourself to 3 different descriptions of the New York Constitution you know that it outlines the framework of government first,  Right? </vt:lpstr>
      <vt:lpstr>Skimming Article I and II to find NY Values </vt:lpstr>
      <vt:lpstr>Task: Using group list of values discuss and come to consensus on the following </vt:lpstr>
      <vt:lpstr>Let’s Discuss and complete prompt below as a class </vt:lpstr>
      <vt:lpstr>Ticket out the Door </vt:lpstr>
    </vt:vector>
  </TitlesOfParts>
  <Company>Syracuse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are NY state Voters?</dc:title>
  <dc:creator>Argus, Kathleen M.</dc:creator>
  <cp:lastModifiedBy>Argus, Kathleen M.</cp:lastModifiedBy>
  <cp:revision>9</cp:revision>
  <dcterms:created xsi:type="dcterms:W3CDTF">2018-08-02T23:45:03Z</dcterms:created>
  <dcterms:modified xsi:type="dcterms:W3CDTF">2018-08-03T14:36:07Z</dcterms:modified>
</cp:coreProperties>
</file>