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9144000"/>
  <p:notesSz cx="6858000" cy="9144000"/>
  <p:embeddedFontLst>
    <p:embeddedFont>
      <p:font typeface="Source Sans Pr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7550E42-1729-49AA-805C-064A833AF8E1}">
  <a:tblStyle styleId="{87550E42-1729-49AA-805C-064A833AF8E1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6E6"/>
          </a:solidFill>
        </a:fill>
      </a:tcStyle>
    </a:wholeTbl>
    <a:band1H>
      <a:tcTxStyle b="off" i="off"/>
      <a:tcStyle>
        <a:fill>
          <a:solidFill>
            <a:srgbClr val="CACAC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ACACA"/>
          </a:solidFill>
        </a:fill>
      </a:tcStyle>
    </a:band1V>
    <a:band2V>
      <a:tcTxStyle b="off" i="off"/>
    </a:band2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fill>
          <a:solidFill>
            <a:schemeClr val="dk1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fill>
          <a:solidFill>
            <a:schemeClr val="dk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dk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dk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SourceSansPro-regular.fntdata"/><Relationship Id="rId21" Type="http://schemas.openxmlformats.org/officeDocument/2006/relationships/slide" Target="slides/slide15.xml"/><Relationship Id="rId24" Type="http://schemas.openxmlformats.org/officeDocument/2006/relationships/font" Target="fonts/SourceSansPro-italic.fntdata"/><Relationship Id="rId23" Type="http://schemas.openxmlformats.org/officeDocument/2006/relationships/font" Target="fonts/SourceSansPr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font" Target="fonts/SourceSansPr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" type="body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2" name="Google Shape;22;p2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 rot="5400000">
            <a:off x="2793506" y="-869917"/>
            <a:ext cx="3579849" cy="7520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5" name="Google Shape;85;p11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6" name="Google Shape;86;p11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7" name="Google Shape;87;p11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/>
          <p:nvPr>
            <p:ph type="title"/>
          </p:nvPr>
        </p:nvSpPr>
        <p:spPr>
          <a:xfrm rot="5400000">
            <a:off x="5318919" y="1585120"/>
            <a:ext cx="4678362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12"/>
          <p:cNvSpPr txBox="1"/>
          <p:nvPr>
            <p:ph idx="1" type="body"/>
          </p:nvPr>
        </p:nvSpPr>
        <p:spPr>
          <a:xfrm rot="5400000">
            <a:off x="1127919" y="-396080"/>
            <a:ext cx="4678362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1" name="Google Shape;91;p12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3" name="Google Shape;93;p12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6" name="Google Shape;26;p3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-2380" y="-925"/>
            <a:ext cx="9146380" cy="6858925"/>
          </a:xfrm>
          <a:custGeom>
            <a:rect b="b" l="l" r="r" t="t"/>
            <a:pathLst>
              <a:path extrusionOk="0" h="2002901" w="3352800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" name="Google Shape;30;p4"/>
          <p:cNvSpPr txBox="1"/>
          <p:nvPr>
            <p:ph type="ctrTitle"/>
          </p:nvPr>
        </p:nvSpPr>
        <p:spPr>
          <a:xfrm rot="-2460000">
            <a:off x="817112" y="1730403"/>
            <a:ext cx="5648623" cy="1204306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"/>
              <a:buNone/>
              <a:defRPr b="0" i="0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" type="subTitle"/>
          </p:nvPr>
        </p:nvSpPr>
        <p:spPr>
          <a:xfrm rot="-2460000">
            <a:off x="1212277" y="2470925"/>
            <a:ext cx="6511131" cy="329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25"/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4" name="Google Shape;34;p4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-2380" y="-925"/>
            <a:ext cx="9146380" cy="6858925"/>
          </a:xfrm>
          <a:custGeom>
            <a:rect b="b" l="l" r="r" t="t"/>
            <a:pathLst>
              <a:path extrusionOk="0" h="2002901" w="3352800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" name="Google Shape;38;p5"/>
          <p:cNvSpPr txBox="1"/>
          <p:nvPr>
            <p:ph type="title"/>
          </p:nvPr>
        </p:nvSpPr>
        <p:spPr>
          <a:xfrm rot="-2460000">
            <a:off x="819399" y="1726737"/>
            <a:ext cx="5650992" cy="120750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"/>
              <a:buNone/>
              <a:defRPr b="0" i="0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" type="body"/>
          </p:nvPr>
        </p:nvSpPr>
        <p:spPr>
          <a:xfrm rot="-2460000">
            <a:off x="1216152" y="2468304"/>
            <a:ext cx="6510528" cy="329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2" name="Google Shape;42;p5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idx="1" type="body"/>
          </p:nvPr>
        </p:nvSpPr>
        <p:spPr>
          <a:xfrm>
            <a:off x="822960" y="1097280"/>
            <a:ext cx="3200400" cy="371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4700016" y="1097280"/>
            <a:ext cx="3200400" cy="371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8" name="Google Shape;48;p6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6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822960" y="1097280"/>
            <a:ext cx="32004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2" type="body"/>
          </p:nvPr>
        </p:nvSpPr>
        <p:spPr>
          <a:xfrm>
            <a:off x="819150" y="1701848"/>
            <a:ext cx="3200400" cy="3108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3" type="body"/>
          </p:nvPr>
        </p:nvSpPr>
        <p:spPr>
          <a:xfrm>
            <a:off x="4700016" y="1097280"/>
            <a:ext cx="32004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4" type="body"/>
          </p:nvPr>
        </p:nvSpPr>
        <p:spPr>
          <a:xfrm>
            <a:off x="4700016" y="1701848"/>
            <a:ext cx="3200400" cy="3108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7" name="Google Shape;57;p7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8" name="Google Shape;58;p7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3" name="Google Shape;63;p8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6" name="Google Shape;66;p9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7" name="Google Shape;67;p9"/>
          <p:cNvSpPr txBox="1"/>
          <p:nvPr>
            <p:ph type="title"/>
          </p:nvPr>
        </p:nvSpPr>
        <p:spPr>
          <a:xfrm rot="-2460000">
            <a:off x="784930" y="1576103"/>
            <a:ext cx="5212080" cy="108942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ource Sans Pro"/>
              <a:buNone/>
              <a:defRPr b="0" i="0" sz="2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4749552" y="2618912"/>
            <a:ext cx="3807779" cy="332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2" type="body"/>
          </p:nvPr>
        </p:nvSpPr>
        <p:spPr>
          <a:xfrm rot="-2460000">
            <a:off x="1297954" y="2253385"/>
            <a:ext cx="5794760" cy="623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2" name="Google Shape;72;p9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/>
          <p:nvPr>
            <p:ph idx="2" type="pic"/>
          </p:nvPr>
        </p:nvSpPr>
        <p:spPr>
          <a:xfrm>
            <a:off x="2028825" y="0"/>
            <a:ext cx="7115175" cy="685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182875" wrap="square" tIns="45700"/>
          <a:lstStyle>
            <a:lvl1pPr lvl="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5" name="Google Shape;75;p10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0" y="5048250"/>
            <a:ext cx="3571875" cy="1809750"/>
          </a:xfrm>
          <a:custGeom>
            <a:rect b="b" l="l" r="r" t="t"/>
            <a:pathLst>
              <a:path extrusionOk="0" h="1809750" w="3571875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7" name="Google Shape;77;p10"/>
          <p:cNvSpPr txBox="1"/>
          <p:nvPr>
            <p:ph type="title"/>
          </p:nvPr>
        </p:nvSpPr>
        <p:spPr>
          <a:xfrm rot="-2460000">
            <a:off x="671197" y="1717501"/>
            <a:ext cx="5486400" cy="867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0"/>
          <p:cNvSpPr txBox="1"/>
          <p:nvPr>
            <p:ph idx="1" type="body"/>
          </p:nvPr>
        </p:nvSpPr>
        <p:spPr>
          <a:xfrm rot="-2460000">
            <a:off x="1143479" y="2180529"/>
            <a:ext cx="6096545" cy="740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1" name="Google Shape;81;p10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2382" y="5050633"/>
            <a:ext cx="3574257" cy="1807368"/>
          </a:xfrm>
          <a:custGeom>
            <a:rect b="b" l="l" r="r" t="t"/>
            <a:pathLst>
              <a:path extrusionOk="0" h="1807368" w="3574257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-2380" y="5051292"/>
            <a:ext cx="9146380" cy="1806709"/>
          </a:xfrm>
          <a:custGeom>
            <a:rect b="b" l="l" r="r" t="t"/>
            <a:pathLst>
              <a:path extrusionOk="0" h="527584" w="3352800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6" name="Google Shape;16;p1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/>
          <p:nvPr>
            <p:ph type="title"/>
          </p:nvPr>
        </p:nvSpPr>
        <p:spPr>
          <a:xfrm>
            <a:off x="822960" y="365760"/>
            <a:ext cx="75210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 YORK STATE-Government in Albany</a:t>
            </a:r>
            <a:endParaRPr b="1" i="0" sz="28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0" name="Google Shape;100;p13"/>
          <p:cNvSpPr txBox="1"/>
          <p:nvPr>
            <p:ph idx="1" type="body"/>
          </p:nvPr>
        </p:nvSpPr>
        <p:spPr>
          <a:xfrm>
            <a:off x="822960" y="1100628"/>
            <a:ext cx="7521000" cy="35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1" name="Google Shape;10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125" y="1100625"/>
            <a:ext cx="7728825" cy="432814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3"/>
          <p:cNvSpPr txBox="1"/>
          <p:nvPr/>
        </p:nvSpPr>
        <p:spPr>
          <a:xfrm>
            <a:off x="267750" y="6212700"/>
            <a:ext cx="80763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Created by Jennifer WIlson, League of Women Voters; edited for lesson by Jody Butts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/>
          <p:nvPr>
            <p:ph type="title"/>
          </p:nvPr>
        </p:nvSpPr>
        <p:spPr>
          <a:xfrm>
            <a:off x="609600" y="381000"/>
            <a:ext cx="8001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EXECUTIVE: HOW THE GOVERNOR INFLUENCES POLICY</a:t>
            </a:r>
            <a:br>
              <a:rPr b="0" i="0" lang="en-US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b="0" i="0" sz="28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9" name="Google Shape;16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6050" y="1295400"/>
            <a:ext cx="5954722" cy="52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THE GOVERNOR ASSERTS HIS AUTHORITY</a:t>
            </a:r>
            <a:endParaRPr b="0" i="0" sz="28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5" name="Google Shape;175;p23"/>
          <p:cNvSpPr txBox="1"/>
          <p:nvPr>
            <p:ph idx="1" type="body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b="0" i="0" lang="en-US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Proposes State budget</a:t>
            </a:r>
            <a:endParaRPr b="1" i="0" sz="24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b="0" i="0" lang="en-US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 propose legislation but needs to have actual members sponsor</a:t>
            </a:r>
            <a:endParaRPr b="1" i="0" sz="24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b="0" i="0" lang="en-US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 sign or veto legislation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b="0" i="0" lang="en-US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Manages all State Departments and Agencies (Executive Branch)</a:t>
            </a:r>
            <a:endParaRPr b="1" i="0" sz="24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413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413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76" name="Google Shape;17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5417" y="3571573"/>
            <a:ext cx="4619625" cy="313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LEGISLATIVE PROCESS: HOW A BILL BECOMES A LAW</a:t>
            </a:r>
            <a:endParaRPr b="0" i="0" sz="28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82" name="Google Shape;18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295399"/>
            <a:ext cx="9144001" cy="556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type="title"/>
          </p:nvPr>
        </p:nvSpPr>
        <p:spPr>
          <a:xfrm>
            <a:off x="304800" y="30480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A BILL BECOMES A LAW</a:t>
            </a:r>
            <a:endParaRPr b="0" i="0" sz="28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8" name="Google Shape;188;p25"/>
          <p:cNvSpPr txBox="1"/>
          <p:nvPr>
            <p:ph idx="1" type="body"/>
          </p:nvPr>
        </p:nvSpPr>
        <p:spPr>
          <a:xfrm>
            <a:off x="762000" y="914400"/>
            <a:ext cx="786384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r>
              <a:rPr b="1" i="0" lang="en-US" sz="185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r>
              <a:rPr b="0" i="0" lang="en-US" sz="185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Bill is Introduced my member</a:t>
            </a:r>
            <a:endParaRPr b="1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-"/>
            </a:pPr>
            <a:r>
              <a:rPr b="0" i="0" lang="en-US" sz="185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Bill is given a number</a:t>
            </a:r>
            <a:endParaRPr b="1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-"/>
            </a:pPr>
            <a:r>
              <a:rPr b="0" i="0" lang="en-US" sz="185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Bill put into committee</a:t>
            </a:r>
            <a:endParaRPr b="1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-"/>
            </a:pPr>
            <a:r>
              <a:rPr b="0" i="0" lang="en-US" sz="185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Committee votes on bill</a:t>
            </a:r>
            <a:endParaRPr b="1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-"/>
            </a:pPr>
            <a:r>
              <a:rPr b="0" i="0" lang="en-US" sz="185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Bills is referred to another committee</a:t>
            </a:r>
            <a:endParaRPr b="1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3" marL="466344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50"/>
              <a:buFont typeface="Noto Sans Symbols"/>
              <a:buNone/>
            </a:pPr>
            <a:r>
              <a:rPr b="0" i="0" lang="en-US" sz="185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Or</a:t>
            </a:r>
            <a:endParaRPr b="0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-"/>
            </a:pPr>
            <a:r>
              <a:rPr b="0" i="0" lang="en-US" sz="185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Bill Goes to Floor</a:t>
            </a:r>
            <a:endParaRPr b="1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-"/>
            </a:pPr>
            <a:r>
              <a:rPr b="0" i="0" lang="en-US" sz="185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Whole House Votes</a:t>
            </a:r>
            <a:endParaRPr b="1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-"/>
            </a:pPr>
            <a:r>
              <a:rPr b="0" i="0" lang="en-US" sz="185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Bill is delivered to the other house</a:t>
            </a:r>
            <a:endParaRPr b="1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-"/>
            </a:pPr>
            <a:r>
              <a:rPr b="0" i="0" lang="en-US" sz="185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Process repeats</a:t>
            </a:r>
            <a:endParaRPr b="1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-"/>
            </a:pPr>
            <a:r>
              <a:rPr b="0" i="0" lang="en-US" sz="185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Bill passes</a:t>
            </a:r>
            <a:endParaRPr b="1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-"/>
            </a:pPr>
            <a:r>
              <a:rPr b="0" i="0" lang="en-US" sz="185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Bill is Signed by Governor</a:t>
            </a:r>
            <a:endParaRPr b="1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4" marL="685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50"/>
              <a:buFont typeface="Noto Sans Symbols"/>
              <a:buNone/>
            </a:pPr>
            <a:r>
              <a:rPr b="0" i="0" lang="en-US" sz="185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Or</a:t>
            </a:r>
            <a:endParaRPr b="0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-"/>
            </a:pPr>
            <a:r>
              <a:rPr b="0" i="0" lang="en-US" sz="185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Governor Vetoes Bill</a:t>
            </a:r>
            <a:endParaRPr b="1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35"/>
              <a:buFont typeface="Arial"/>
              <a:buChar char="-"/>
            </a:pPr>
            <a:r>
              <a:rPr b="1" i="0" lang="en-US" sz="2035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Bill can become law if two-thirds of the members of each house vote to override the Governor's veto.</a:t>
            </a:r>
            <a:endParaRPr b="1" i="0" sz="2035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80"/>
              <a:buFont typeface="Arial"/>
              <a:buNone/>
            </a:pPr>
            <a:r>
              <a:t/>
            </a:r>
            <a:endParaRPr b="1" i="0" sz="148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89" name="Google Shape;18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800" y="3124200"/>
            <a:ext cx="3444724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3996" y="665479"/>
            <a:ext cx="3429000" cy="2470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NYS Judiciary</a:t>
            </a:r>
            <a:endParaRPr b="1" i="0" sz="3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6" name="Google Shape;196;p26"/>
          <p:cNvSpPr txBox="1"/>
          <p:nvPr>
            <p:ph idx="1" type="body"/>
          </p:nvPr>
        </p:nvSpPr>
        <p:spPr>
          <a:xfrm>
            <a:off x="822960" y="914400"/>
            <a:ext cx="7520940" cy="4295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NYS Trial Courts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trial level courts of general jurisdiction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NYC – Civil and Criminal Courts of NYC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Outside NYC – City, District, Town and County Courts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NYC and outside NYC – NYS Supreme Court - elected to 14-year terms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NYS Appellate Division of Supreme Court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(intermediate appellate court))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courts: Manhattan, Brooklyn, Albany and Rochester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Chosen by the Governor from among those elected to the State Supreme Court for at least 5 years or end of 14-year term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NYS Court of Appeals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(highest court in NYS)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Sits in Albany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Chief Judge and six Associate Judges appointed by Governor and confirmed by State Senate to 14-year terms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508" y="292162"/>
            <a:ext cx="2781300" cy="16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7"/>
          <p:cNvSpPr txBox="1"/>
          <p:nvPr/>
        </p:nvSpPr>
        <p:spPr>
          <a:xfrm>
            <a:off x="3259248" y="443620"/>
            <a:ext cx="553166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 the courts affect public policy?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7"/>
          <p:cNvSpPr txBox="1"/>
          <p:nvPr/>
        </p:nvSpPr>
        <p:spPr>
          <a:xfrm>
            <a:off x="624689" y="2263366"/>
            <a:ext cx="7994210" cy="2193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Rule laws unconstitutional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Decisions that force legislature to act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Decisions that can act as laws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OUTLINE</a:t>
            </a:r>
            <a:endParaRPr b="0" i="0" sz="28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8" name="Google Shape;108;p14"/>
          <p:cNvSpPr txBox="1"/>
          <p:nvPr>
            <p:ph idx="1" type="body"/>
          </p:nvPr>
        </p:nvSpPr>
        <p:spPr>
          <a:xfrm>
            <a:off x="822960" y="1100628"/>
            <a:ext cx="6339840" cy="3776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3736" lvl="1" marL="1737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</a:pPr>
            <a:r>
              <a:rPr b="1" i="0" lang="en-US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State versus Federal: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Are the Differences</a:t>
            </a:r>
            <a:endParaRPr b="0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73736" lvl="1" marL="17373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</a:pPr>
            <a:r>
              <a:rPr b="1" i="0" lang="en-US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Legislature: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Our Government Operates</a:t>
            </a:r>
            <a:endParaRPr b="0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73736" lvl="1" marL="17373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</a:pPr>
            <a:r>
              <a:rPr b="1" i="0" lang="en-US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Executive: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The Governor Influences Policy</a:t>
            </a:r>
            <a:endParaRPr b="0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17373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6736" lvl="1" marL="17373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6736" lvl="1" marL="17373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7592" lvl="2" marL="40233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7592" lvl="2" marL="40233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7592" lvl="2" marL="40233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18164"/>
            <a:ext cx="4928025" cy="2919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4375" y="3200400"/>
            <a:ext cx="3752351" cy="273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Google Shape;115;p15"/>
          <p:cNvGraphicFramePr/>
          <p:nvPr/>
        </p:nvGraphicFramePr>
        <p:xfrm>
          <a:off x="15922" y="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{87550E42-1729-49AA-805C-064A833AF8E1}</a:tableStyleId>
              </a:tblPr>
              <a:tblGrid>
                <a:gridCol w="1390950"/>
                <a:gridCol w="4155725"/>
                <a:gridCol w="3581400"/>
              </a:tblGrid>
              <a:tr h="563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New York State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Federal Government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76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Executive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Governor  (4 year term, no term limit)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Lieutenant Governor (nominated, on same ticket as Governor)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President (4 year term, 2 term limit)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Vice-President (nominated, on same ticket as President)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1753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Legislative Bodies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Assembly (2 year term, no term limits)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150 Assembly Members</a:t>
                      </a:r>
                      <a:endParaRPr sz="1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Senate (2 year term, no term limits)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63 Senators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Congress (2 year term, no term limits)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535 Members of Congress</a:t>
                      </a:r>
                      <a:endParaRPr sz="1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Senate (6 year term, no term limits)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100 Senators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838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Judicial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NYS Court of Appeals is Highest 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Source Sans Pro"/>
                        <a:buNone/>
                      </a:pPr>
                      <a:r>
                        <a:rPr lang="en-US" sz="1800" u="none" cap="none" strike="noStrike"/>
                        <a:t>NYS Appellate Court is Middle </a:t>
                      </a:r>
                      <a:endParaRPr sz="1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NYS Supreme Court is Lowest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Supreme Court is Highest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1126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Authority of Dept. of Justice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Source Sans Pro"/>
                        <a:buNone/>
                      </a:pPr>
                      <a:r>
                        <a:rPr lang="en-US" sz="1800" u="none" cap="none" strike="noStrike"/>
                        <a:t>Attorney General (Elected by People, 4 year term)</a:t>
                      </a:r>
                      <a:endParaRPr sz="1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Attorney General (Appointed by President)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1298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Fiscal Authority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Comptroller (Elected by people, 4 year term)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Source Sans Pro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Secretary of</a:t>
                      </a:r>
                      <a:endParaRPr sz="1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United States Department of the Treasury (Appointed by President)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p16"/>
          <p:cNvGraphicFramePr/>
          <p:nvPr/>
        </p:nvGraphicFramePr>
        <p:xfrm>
          <a:off x="0" y="-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{87550E42-1729-49AA-805C-064A833AF8E1}</a:tableStyleId>
              </a:tblPr>
              <a:tblGrid>
                <a:gridCol w="4572000"/>
                <a:gridCol w="4572000"/>
              </a:tblGrid>
              <a:tr h="741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New York State Constitution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U.S. Constitution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763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Direct election of governor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No direct election of President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(Electoral College)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1070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Direct election of both houses of legislature since 1777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U.S. senators not directly elected until 1913 amendment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1070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Elected Governor/LG, Comptroller, Attorney General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Only nationwide elected officers at national level are President/VP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1070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Elected trial court judges (some appellate judges)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No elected judges at any level of federal judiciary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1070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Direct vote on constitutional amendments/convention calls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No direct participation in constitutional revision process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1070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Google Shape;125;p17"/>
          <p:cNvGraphicFramePr/>
          <p:nvPr/>
        </p:nvGraphicFramePr>
        <p:xfrm>
          <a:off x="831379" y="39660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{87550E42-1729-49AA-805C-064A833AF8E1}</a:tableStyleId>
              </a:tblPr>
              <a:tblGrid>
                <a:gridCol w="3760775"/>
                <a:gridCol w="3760775"/>
              </a:tblGrid>
              <a:tr h="290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/>
                        <a:t>National Government</a:t>
                      </a:r>
                      <a:endParaRPr b="1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625" marB="47625" marR="47625" marL="476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State Government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625" marB="47625" marR="47625" marL="476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52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FFFFFF"/>
                          </a:solidFill>
                        </a:rPr>
                        <a:t>* Print money </a:t>
                      </a:r>
                      <a:br>
                        <a:rPr b="0" lang="en-US" sz="1200" u="none" cap="none" strike="noStrike">
                          <a:solidFill>
                            <a:srgbClr val="FFFFFF"/>
                          </a:solidFill>
                        </a:rPr>
                      </a:br>
                      <a:r>
                        <a:rPr b="0" lang="en-US" sz="1200" u="none" cap="none" strike="noStrike">
                          <a:solidFill>
                            <a:srgbClr val="FFFFFF"/>
                          </a:solidFill>
                        </a:rPr>
                        <a:t>* Regulate interstate (between states) and       international trade</a:t>
                      </a:r>
                      <a:br>
                        <a:rPr b="0" lang="en-US" sz="1200" u="none" cap="none" strike="noStrike">
                          <a:solidFill>
                            <a:srgbClr val="FFFFFF"/>
                          </a:solidFill>
                        </a:rPr>
                      </a:br>
                      <a:r>
                        <a:rPr b="0" lang="en-US" sz="1200" u="none" cap="none" strike="noStrike">
                          <a:solidFill>
                            <a:srgbClr val="FFFFFF"/>
                          </a:solidFill>
                        </a:rPr>
                        <a:t>* Make treaties and conduct foreign policy</a:t>
                      </a:r>
                      <a:br>
                        <a:rPr b="0" lang="en-US" sz="1200" u="none" cap="none" strike="noStrike">
                          <a:solidFill>
                            <a:srgbClr val="FFFFFF"/>
                          </a:solidFill>
                        </a:rPr>
                      </a:br>
                      <a:r>
                        <a:rPr b="0" lang="en-US" sz="1200" u="none" cap="none" strike="noStrike">
                          <a:solidFill>
                            <a:srgbClr val="FFFFFF"/>
                          </a:solidFill>
                        </a:rPr>
                        <a:t>* Declare war</a:t>
                      </a:r>
                      <a:br>
                        <a:rPr b="0" lang="en-US" sz="1200" u="none" cap="none" strike="noStrike">
                          <a:solidFill>
                            <a:srgbClr val="FFFFFF"/>
                          </a:solidFill>
                        </a:rPr>
                      </a:br>
                      <a:r>
                        <a:rPr b="0" lang="en-US" sz="1200" u="none" cap="none" strike="noStrike">
                          <a:solidFill>
                            <a:srgbClr val="FFFFFF"/>
                          </a:solidFill>
                        </a:rPr>
                        <a:t>* Provide an army and navy</a:t>
                      </a:r>
                      <a:br>
                        <a:rPr b="0" lang="en-US" sz="1200" u="none" cap="none" strike="noStrike">
                          <a:solidFill>
                            <a:srgbClr val="FFFFFF"/>
                          </a:solidFill>
                        </a:rPr>
                      </a:br>
                      <a:r>
                        <a:rPr b="0" lang="en-US" sz="1200" u="none" cap="none" strike="noStrike">
                          <a:solidFill>
                            <a:srgbClr val="FFFFFF"/>
                          </a:solidFill>
                        </a:rPr>
                        <a:t>* Establish post offices</a:t>
                      </a:r>
                      <a:br>
                        <a:rPr b="0" lang="en-US" sz="1200" u="none" cap="none" strike="noStrike">
                          <a:solidFill>
                            <a:srgbClr val="FFFFFF"/>
                          </a:solidFill>
                        </a:rPr>
                      </a:br>
                      <a:r>
                        <a:rPr b="0" lang="en-US" sz="1200" u="none" cap="none" strike="noStrike">
                          <a:solidFill>
                            <a:srgbClr val="FFFFFF"/>
                          </a:solidFill>
                        </a:rPr>
                        <a:t>* Make laws necessary and proper to carry out                            these powers</a:t>
                      </a:r>
                      <a:endParaRPr b="0" sz="11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625" marB="47625" marR="47625" marL="476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/>
                        <a:t>* Issue licenses</a:t>
                      </a:r>
                      <a:br>
                        <a:rPr b="0" lang="en-US" sz="1200" u="none" cap="none" strike="noStrike"/>
                      </a:br>
                      <a:r>
                        <a:rPr b="0" lang="en-US" sz="1200" u="none" cap="none" strike="noStrike"/>
                        <a:t>* Regulate intrastate (within the state) businesses</a:t>
                      </a:r>
                      <a:br>
                        <a:rPr b="0" lang="en-US" sz="1200" u="none" cap="none" strike="noStrike"/>
                      </a:br>
                      <a:r>
                        <a:rPr b="0" lang="en-US" sz="1200" u="none" cap="none" strike="noStrike"/>
                        <a:t>* Conduct elections </a:t>
                      </a:r>
                      <a:br>
                        <a:rPr b="0" lang="en-US" sz="1200" u="none" cap="none" strike="noStrike"/>
                      </a:br>
                      <a:r>
                        <a:rPr b="0" lang="en-US" sz="1200" u="none" cap="none" strike="noStrike"/>
                        <a:t>* Establish local governments</a:t>
                      </a:r>
                      <a:br>
                        <a:rPr b="0" lang="en-US" sz="1200" u="none" cap="none" strike="noStrike"/>
                      </a:br>
                      <a:r>
                        <a:rPr b="0" lang="en-US" sz="1200" u="none" cap="none" strike="noStrike"/>
                        <a:t>* Ratify amendments to the Constitution</a:t>
                      </a:r>
                      <a:br>
                        <a:rPr b="0" lang="en-US" sz="1200" u="none" cap="none" strike="noStrike"/>
                      </a:br>
                      <a:r>
                        <a:rPr b="0" lang="en-US" sz="1200" u="none" cap="none" strike="noStrike"/>
                        <a:t>* Take measures for public health and safety</a:t>
                      </a:r>
                      <a:br>
                        <a:rPr b="0" lang="en-US" sz="1200" u="none" cap="none" strike="noStrike"/>
                      </a:br>
                      <a:r>
                        <a:rPr b="0" lang="en-US" sz="1200" u="none" cap="none" strike="noStrike"/>
                        <a:t>* May exert powers the Constitution does not delegate to the national government or prohibit the states from using</a:t>
                      </a:r>
                      <a:endParaRPr b="0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625" marB="47625" marR="47625" marL="476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6" name="Google Shape;126;p17"/>
          <p:cNvSpPr/>
          <p:nvPr/>
        </p:nvSpPr>
        <p:spPr>
          <a:xfrm>
            <a:off x="693879" y="2911200"/>
            <a:ext cx="7796573" cy="193899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In addition to their exclusive powers, both the national government and state governments share the power of being able to:</a:t>
            </a:r>
            <a:endParaRPr/>
          </a:p>
          <a:p>
            <a:pPr indent="-171450" lvl="0" marL="1714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Collect taxes</a:t>
            </a:r>
            <a:endParaRPr/>
          </a:p>
          <a:p>
            <a:pPr indent="-171450" lvl="0" marL="1714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Build roads</a:t>
            </a:r>
            <a:endParaRPr/>
          </a:p>
          <a:p>
            <a:pPr indent="-171450" lvl="0" marL="1714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Borrow money</a:t>
            </a:r>
            <a:endParaRPr/>
          </a:p>
          <a:p>
            <a:pPr indent="-171450" lvl="0" marL="1714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Establish courts</a:t>
            </a:r>
            <a:endParaRPr/>
          </a:p>
          <a:p>
            <a:pPr indent="-171450" lvl="0" marL="1714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Make and enforce laws</a:t>
            </a:r>
            <a:endParaRPr/>
          </a:p>
          <a:p>
            <a:pPr indent="-171450" lvl="0" marL="1714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Charter banks and corporations</a:t>
            </a:r>
            <a:endParaRPr/>
          </a:p>
          <a:p>
            <a:pPr indent="-171450" lvl="0" marL="1714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Spend money for the general welfare</a:t>
            </a:r>
            <a:endParaRPr/>
          </a:p>
          <a:p>
            <a:pPr indent="-171450" lvl="0" marL="1714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Take private property for public purposes, with just compensation</a:t>
            </a:r>
            <a:endParaRPr b="0" i="0" sz="12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type="title"/>
          </p:nvPr>
        </p:nvSpPr>
        <p:spPr>
          <a:xfrm>
            <a:off x="822960" y="365760"/>
            <a:ext cx="7482840" cy="701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LEGISLATURE: HOW OUR GOVERNMENT OPERATES</a:t>
            </a:r>
            <a:endParaRPr b="0" i="0" sz="28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2" name="Google Shape;13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2963" y="1143000"/>
            <a:ext cx="3861037" cy="288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4024450"/>
            <a:ext cx="2833550" cy="28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412" y="1143000"/>
            <a:ext cx="5413612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38400" y="4267200"/>
            <a:ext cx="2276475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14875" y="4000500"/>
            <a:ext cx="442912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>
            <p:ph type="title"/>
          </p:nvPr>
        </p:nvSpPr>
        <p:spPr>
          <a:xfrm>
            <a:off x="1369920" y="38100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 YORK STATE ASSEMBLY	</a:t>
            </a:r>
            <a:endParaRPr b="0" i="0" sz="28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2" name="Google Shape;142;p19"/>
          <p:cNvSpPr txBox="1"/>
          <p:nvPr>
            <p:ph idx="1" type="body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b="1" i="0" lang="en-US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150 Members</a:t>
            </a:r>
            <a:endParaRPr b="1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64591" lvl="3" marL="63093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106 Democratic Members</a:t>
            </a:r>
            <a:endParaRPr b="0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64591" lvl="3" marL="63093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43 Republican Members</a:t>
            </a:r>
            <a:endParaRPr b="0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64591" lvl="3" marL="63093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 Independent Member</a:t>
            </a:r>
            <a:endParaRPr b="0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73736" lvl="2" marL="63093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Leader of Assembly is Speaker</a:t>
            </a:r>
            <a:endParaRPr b="0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64592" lvl="2" marL="40233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Assembly</a:t>
            </a:r>
            <a:r>
              <a:rPr b="0" i="0" lang="en-US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i="0" lang="en-US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Speaker</a:t>
            </a:r>
            <a:endParaRPr/>
          </a:p>
          <a:p>
            <a:pPr indent="-164592" lvl="2" marL="40233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Majority Leader</a:t>
            </a:r>
            <a:endParaRPr/>
          </a:p>
          <a:p>
            <a:pPr indent="-164592" lvl="2" marL="40233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Minority Leader</a:t>
            </a:r>
            <a:endParaRPr b="0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72136" lvl="1" marL="17373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3" name="Google Shape;14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9984" y="609599"/>
            <a:ext cx="3484018" cy="3078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4495800"/>
            <a:ext cx="2895600" cy="2277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87493" y="3831128"/>
            <a:ext cx="3429000" cy="3062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6770" y="152399"/>
            <a:ext cx="914401" cy="91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/>
          <p:nvPr>
            <p:ph type="title"/>
          </p:nvPr>
        </p:nvSpPr>
        <p:spPr>
          <a:xfrm>
            <a:off x="1367523" y="432712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 YORK STATE SENATE</a:t>
            </a:r>
            <a:endParaRPr b="0" i="0" sz="28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2" name="Google Shape;152;p20"/>
          <p:cNvSpPr txBox="1"/>
          <p:nvPr>
            <p:ph idx="1" type="body"/>
          </p:nvPr>
        </p:nvSpPr>
        <p:spPr>
          <a:xfrm>
            <a:off x="0" y="1266030"/>
            <a:ext cx="7520940" cy="3579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b="1" i="0" lang="en-US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63 Senators</a:t>
            </a:r>
            <a:endParaRPr b="1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64592" lvl="2" marL="40233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31 Democrats</a:t>
            </a:r>
            <a:endParaRPr b="0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64591" lvl="3" marL="63093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 Additional Democrat sits with Republicans</a:t>
            </a:r>
            <a:endParaRPr b="0" i="0" sz="24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64592" lvl="2" marL="40233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31 Traditional Republicans</a:t>
            </a:r>
            <a:endParaRPr/>
          </a:p>
          <a:p>
            <a:pPr indent="-164592" lvl="2" marL="40233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President of the Senate is Lieutenant Governor</a:t>
            </a:r>
            <a:endParaRPr/>
          </a:p>
          <a:p>
            <a:pPr indent="-164592" lvl="2" marL="40233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Temporary President is Majority Leader</a:t>
            </a:r>
            <a:endParaRPr/>
          </a:p>
          <a:p>
            <a:pPr indent="-164592" lvl="2" marL="40233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Minority Leader </a:t>
            </a:r>
            <a:endParaRPr b="0" i="0" sz="24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3" name="Google Shape;15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75" y="138112"/>
            <a:ext cx="1138925" cy="110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64586" y="3570485"/>
            <a:ext cx="2523877" cy="2613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64586" y="92845"/>
            <a:ext cx="2779414" cy="2713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/>
          <p:nvPr>
            <p:ph type="title"/>
          </p:nvPr>
        </p:nvSpPr>
        <p:spPr>
          <a:xfrm>
            <a:off x="228600" y="30480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ASSEMBLY &amp; SENATE </a:t>
            </a:r>
            <a:endParaRPr b="0" i="0" sz="28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1" name="Google Shape;161;p21"/>
          <p:cNvSpPr txBox="1"/>
          <p:nvPr>
            <p:ph idx="1" type="body"/>
          </p:nvPr>
        </p:nvSpPr>
        <p:spPr>
          <a:xfrm>
            <a:off x="152400" y="880871"/>
            <a:ext cx="3886200" cy="3992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i="0" lang="en-US" sz="2100" u="sng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Assembly:</a:t>
            </a:r>
            <a:endParaRPr b="1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-"/>
            </a:pPr>
            <a:r>
              <a:rPr b="1" i="0" lang="en-US" sz="2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150 Members</a:t>
            </a:r>
            <a:endParaRPr b="1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64591" lvl="3" marL="63093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106 Democratic Members</a:t>
            </a:r>
            <a:endParaRPr b="0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64591" lvl="3" marL="63093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43 Republican Members</a:t>
            </a:r>
            <a:endParaRPr/>
          </a:p>
          <a:p>
            <a:pPr indent="-164591" lvl="3" marL="63093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 Independent Member</a:t>
            </a:r>
            <a:endParaRPr b="0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73736" lvl="1" marL="17373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Leader of Assembly is Speaker</a:t>
            </a:r>
            <a:endParaRPr b="0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64592" lvl="2" marL="40233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•"/>
            </a:pPr>
            <a:r>
              <a:rPr b="1" i="0" lang="en-US" sz="2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Assembly</a:t>
            </a:r>
            <a:r>
              <a:rPr b="0" i="0" lang="en-US" sz="2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i="0" lang="en-US" sz="2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Speaker</a:t>
            </a:r>
            <a:r>
              <a:rPr b="0" i="0" lang="en-US" sz="2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b="0" i="0" sz="21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64592" lvl="2" marL="40233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•"/>
            </a:pPr>
            <a:r>
              <a:rPr b="1" i="0" lang="en-US" sz="2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Majority Leader </a:t>
            </a:r>
            <a:endParaRPr b="1" i="0" sz="21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64592" lvl="2" marL="40233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•"/>
            </a:pPr>
            <a:r>
              <a:rPr b="1" i="0" lang="en-US" sz="2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Minority Leader</a:t>
            </a:r>
            <a:endParaRPr b="1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4794913" y="689244"/>
            <a:ext cx="4267200" cy="35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sng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Senate: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Source Sans Pro"/>
              <a:buChar char="-"/>
            </a:pPr>
            <a:r>
              <a:rPr b="1" i="0" lang="en-US" sz="2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63 Senators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4592" lvl="2" marL="40233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2B2B2"/>
              </a:buClr>
              <a:buSzPts val="2100"/>
              <a:buFont typeface="Source Sans Pro"/>
              <a:buChar char="-"/>
            </a:pPr>
            <a:r>
              <a:rPr b="0" i="0" lang="en-US" sz="2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31 Democrats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4591" lvl="3" marL="63093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2B2B2"/>
              </a:buClr>
              <a:buSzPts val="2100"/>
              <a:buFont typeface="Source Sans Pro"/>
              <a:buChar char="-"/>
            </a:pPr>
            <a:r>
              <a:rPr b="0" i="0" lang="en-US" sz="2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 Additional Democrat sits with Republicans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4592" lvl="2" marL="40233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2B2B2"/>
              </a:buClr>
              <a:buSzPts val="2100"/>
              <a:buFont typeface="Source Sans Pro"/>
              <a:buChar char="-"/>
            </a:pPr>
            <a:r>
              <a:rPr b="0" i="0" lang="en-US" sz="2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31 Traditional Republicans</a:t>
            </a:r>
            <a:endParaRPr/>
          </a:p>
          <a:p>
            <a:pPr indent="-164592" lvl="2" marL="40233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2B2B2"/>
              </a:buClr>
              <a:buSzPts val="2100"/>
              <a:buFont typeface="Source Sans Pro"/>
              <a:buChar char="-"/>
            </a:pPr>
            <a:r>
              <a:rPr b="1" i="0" lang="en-US" sz="2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President of the Senate</a:t>
            </a:r>
            <a:endParaRPr/>
          </a:p>
          <a:p>
            <a:pPr indent="-164592" lvl="2" marL="40233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2B2B2"/>
              </a:buClr>
              <a:buSzPts val="2100"/>
              <a:buFont typeface="Source Sans Pro"/>
              <a:buChar char="-"/>
            </a:pPr>
            <a:r>
              <a:rPr b="1" i="0" lang="en-US" sz="2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Temporary President/Majority Leader</a:t>
            </a:r>
            <a:endParaRPr/>
          </a:p>
          <a:p>
            <a:pPr indent="-164592" lvl="2" marL="402336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2B2B2"/>
              </a:buClr>
              <a:buSzPts val="2100"/>
              <a:buFont typeface="Source Sans Pro"/>
              <a:buChar char="-"/>
            </a:pPr>
            <a:r>
              <a:rPr b="1" i="0" lang="en-US" sz="2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Minority Leader</a:t>
            </a:r>
            <a:endParaRPr b="1" i="0" sz="2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63" name="Google Shape;163;p21"/>
          <p:cNvCxnSpPr/>
          <p:nvPr/>
        </p:nvCxnSpPr>
        <p:spPr>
          <a:xfrm>
            <a:off x="4794913" y="1066800"/>
            <a:ext cx="0" cy="39624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ngles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