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7" r:id="rId2"/>
    <p:sldId id="262" r:id="rId3"/>
    <p:sldId id="258"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3" d="100"/>
          <a:sy n="93" d="100"/>
        </p:scale>
        <p:origin x="8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D91B8-3587-46B7-B0B2-F3B607F0B37D}" type="datetimeFigureOut">
              <a:rPr lang="en-US" smtClean="0"/>
              <a:t>2/15/2024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98393-14E7-44A9-9282-75C80645084E}" type="slidenum">
              <a:rPr lang="en-US" smtClean="0"/>
              <a:t>‹#›</a:t>
            </a:fld>
            <a:endParaRPr lang="en-US"/>
          </a:p>
        </p:txBody>
      </p:sp>
    </p:spTree>
    <p:extLst>
      <p:ext uri="{BB962C8B-B14F-4D97-AF65-F5344CB8AC3E}">
        <p14:creationId xmlns:p14="http://schemas.microsoft.com/office/powerpoint/2010/main" val="134347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913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31B61-78D9-45C8-82AD-ADE45C521F5A}" type="datetime1">
              <a:rPr lang="en-US" smtClean="0"/>
              <a:t>2/15/2024</a:t>
            </a:fld>
            <a:endParaRPr lang="en-US"/>
          </a:p>
        </p:txBody>
      </p:sp>
      <p:sp>
        <p:nvSpPr>
          <p:cNvPr id="5" name="Footer Placeholder 4"/>
          <p:cNvSpPr>
            <a:spLocks noGrp="1"/>
          </p:cNvSpPr>
          <p:nvPr>
            <p:ph type="ftr" sz="quarter" idx="11"/>
          </p:nvPr>
        </p:nvSpPr>
        <p:spPr/>
        <p:txBody>
          <a:bodyPr/>
          <a:lstStyle/>
          <a:p>
            <a:r>
              <a:rPr lang="en-US"/>
              <a:t>How and Why Not to Do it All, LLSC Workshop, March 2024</a:t>
            </a:r>
          </a:p>
        </p:txBody>
      </p:sp>
      <p:sp>
        <p:nvSpPr>
          <p:cNvPr id="6" name="Slide Number Placeholder 5"/>
          <p:cNvSpPr>
            <a:spLocks noGrp="1"/>
          </p:cNvSpPr>
          <p:nvPr>
            <p:ph type="sldNum" sz="quarter" idx="12"/>
          </p:nvPr>
        </p:nvSpPr>
        <p:spPr/>
        <p:txBody>
          <a:bodyPr/>
          <a:lstStyle/>
          <a:p>
            <a:fld id="{DC8FC870-651A-450B-8A8E-7F2B611C1DC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71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1345C-81F9-4E51-9A15-72EF3FC6AD1C}" type="datetime1">
              <a:rPr lang="en-US" smtClean="0"/>
              <a:t>2/15/2024</a:t>
            </a:fld>
            <a:endParaRPr lang="en-US"/>
          </a:p>
        </p:txBody>
      </p:sp>
      <p:sp>
        <p:nvSpPr>
          <p:cNvPr id="5" name="Footer Placeholder 4"/>
          <p:cNvSpPr>
            <a:spLocks noGrp="1"/>
          </p:cNvSpPr>
          <p:nvPr>
            <p:ph type="ftr" sz="quarter" idx="11"/>
          </p:nvPr>
        </p:nvSpPr>
        <p:spPr/>
        <p:txBody>
          <a:bodyPr/>
          <a:lstStyle/>
          <a:p>
            <a:r>
              <a:rPr lang="en-US"/>
              <a:t>How and Why Not to Do it All, LLSC Workshop, March 2024</a:t>
            </a:r>
          </a:p>
        </p:txBody>
      </p:sp>
      <p:sp>
        <p:nvSpPr>
          <p:cNvPr id="6" name="Slide Number Placeholder 5"/>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206701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B11B4-43A4-4A19-9789-732BB060EBAA}" type="datetime1">
              <a:rPr lang="en-US" smtClean="0"/>
              <a:t>2/15/2024</a:t>
            </a:fld>
            <a:endParaRPr lang="en-US"/>
          </a:p>
        </p:txBody>
      </p:sp>
      <p:sp>
        <p:nvSpPr>
          <p:cNvPr id="5" name="Footer Placeholder 4"/>
          <p:cNvSpPr>
            <a:spLocks noGrp="1"/>
          </p:cNvSpPr>
          <p:nvPr>
            <p:ph type="ftr" sz="quarter" idx="11"/>
          </p:nvPr>
        </p:nvSpPr>
        <p:spPr/>
        <p:txBody>
          <a:bodyPr/>
          <a:lstStyle/>
          <a:p>
            <a:r>
              <a:rPr lang="en-US"/>
              <a:t>How and Why Not to Do it All, LLSC Workshop, March 2024</a:t>
            </a:r>
          </a:p>
        </p:txBody>
      </p:sp>
      <p:sp>
        <p:nvSpPr>
          <p:cNvPr id="6" name="Slide Number Placeholder 5"/>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269146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AEC01-CAE4-4C7C-B20C-4B02329E2A6B}" type="datetime1">
              <a:rPr lang="en-US" smtClean="0"/>
              <a:t>2/15/2024</a:t>
            </a:fld>
            <a:endParaRPr lang="en-US"/>
          </a:p>
        </p:txBody>
      </p:sp>
      <p:sp>
        <p:nvSpPr>
          <p:cNvPr id="5" name="Footer Placeholder 4"/>
          <p:cNvSpPr>
            <a:spLocks noGrp="1"/>
          </p:cNvSpPr>
          <p:nvPr>
            <p:ph type="ftr" sz="quarter" idx="11"/>
          </p:nvPr>
        </p:nvSpPr>
        <p:spPr/>
        <p:txBody>
          <a:bodyPr/>
          <a:lstStyle/>
          <a:p>
            <a:r>
              <a:rPr lang="en-US"/>
              <a:t>How and Why Not to Do it All, LLSC Workshop, March 2024</a:t>
            </a:r>
          </a:p>
        </p:txBody>
      </p:sp>
      <p:sp>
        <p:nvSpPr>
          <p:cNvPr id="6" name="Slide Number Placeholder 5"/>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349736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46B022-FA0D-4CC4-880D-F2B883C0D860}" type="datetime1">
              <a:rPr lang="en-US" smtClean="0"/>
              <a:t>2/15/2024</a:t>
            </a:fld>
            <a:endParaRPr lang="en-US"/>
          </a:p>
        </p:txBody>
      </p:sp>
      <p:sp>
        <p:nvSpPr>
          <p:cNvPr id="5" name="Footer Placeholder 4"/>
          <p:cNvSpPr>
            <a:spLocks noGrp="1"/>
          </p:cNvSpPr>
          <p:nvPr>
            <p:ph type="ftr" sz="quarter" idx="11"/>
          </p:nvPr>
        </p:nvSpPr>
        <p:spPr/>
        <p:txBody>
          <a:bodyPr/>
          <a:lstStyle/>
          <a:p>
            <a:r>
              <a:rPr lang="en-US"/>
              <a:t>How and Why Not to Do it All, LLSC Workshop, March 2024</a:t>
            </a:r>
          </a:p>
        </p:txBody>
      </p:sp>
      <p:sp>
        <p:nvSpPr>
          <p:cNvPr id="6" name="Slide Number Placeholder 5"/>
          <p:cNvSpPr>
            <a:spLocks noGrp="1"/>
          </p:cNvSpPr>
          <p:nvPr>
            <p:ph type="sldNum" sz="quarter" idx="12"/>
          </p:nvPr>
        </p:nvSpPr>
        <p:spPr/>
        <p:txBody>
          <a:bodyPr/>
          <a:lstStyle/>
          <a:p>
            <a:fld id="{DC8FC870-651A-450B-8A8E-7F2B611C1DC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91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3B37AE-BBD2-4DA4-8C50-ED4574B493E9}" type="datetime1">
              <a:rPr lang="en-US" smtClean="0"/>
              <a:t>2/15/2024</a:t>
            </a:fld>
            <a:endParaRPr lang="en-US"/>
          </a:p>
        </p:txBody>
      </p:sp>
      <p:sp>
        <p:nvSpPr>
          <p:cNvPr id="6" name="Footer Placeholder 5"/>
          <p:cNvSpPr>
            <a:spLocks noGrp="1"/>
          </p:cNvSpPr>
          <p:nvPr>
            <p:ph type="ftr" sz="quarter" idx="11"/>
          </p:nvPr>
        </p:nvSpPr>
        <p:spPr/>
        <p:txBody>
          <a:bodyPr/>
          <a:lstStyle/>
          <a:p>
            <a:r>
              <a:rPr lang="en-US"/>
              <a:t>How and Why Not to Do it All, LLSC Workshop, March 2024</a:t>
            </a:r>
          </a:p>
        </p:txBody>
      </p:sp>
      <p:sp>
        <p:nvSpPr>
          <p:cNvPr id="7" name="Slide Number Placeholder 6"/>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94486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9F3A6C-D768-4900-ABEB-35C8EDB9B9E8}" type="datetime1">
              <a:rPr lang="en-US" smtClean="0"/>
              <a:t>2/15/2024</a:t>
            </a:fld>
            <a:endParaRPr lang="en-US"/>
          </a:p>
        </p:txBody>
      </p:sp>
      <p:sp>
        <p:nvSpPr>
          <p:cNvPr id="8" name="Footer Placeholder 7"/>
          <p:cNvSpPr>
            <a:spLocks noGrp="1"/>
          </p:cNvSpPr>
          <p:nvPr>
            <p:ph type="ftr" sz="quarter" idx="11"/>
          </p:nvPr>
        </p:nvSpPr>
        <p:spPr/>
        <p:txBody>
          <a:bodyPr/>
          <a:lstStyle/>
          <a:p>
            <a:r>
              <a:rPr lang="en-US"/>
              <a:t>How and Why Not to Do it All, LLSC Workshop, March 2024</a:t>
            </a:r>
          </a:p>
        </p:txBody>
      </p:sp>
      <p:sp>
        <p:nvSpPr>
          <p:cNvPr id="9" name="Slide Number Placeholder 8"/>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26862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32C311-CC15-4C40-BFDB-C802E9CA248C}" type="datetime1">
              <a:rPr lang="en-US" smtClean="0"/>
              <a:t>2/15/2024</a:t>
            </a:fld>
            <a:endParaRPr lang="en-US"/>
          </a:p>
        </p:txBody>
      </p:sp>
      <p:sp>
        <p:nvSpPr>
          <p:cNvPr id="4" name="Footer Placeholder 3"/>
          <p:cNvSpPr>
            <a:spLocks noGrp="1"/>
          </p:cNvSpPr>
          <p:nvPr>
            <p:ph type="ftr" sz="quarter" idx="11"/>
          </p:nvPr>
        </p:nvSpPr>
        <p:spPr/>
        <p:txBody>
          <a:bodyPr/>
          <a:lstStyle/>
          <a:p>
            <a:r>
              <a:rPr lang="en-US"/>
              <a:t>How and Why Not to Do it All, LLSC Workshop, March 2024</a:t>
            </a:r>
          </a:p>
        </p:txBody>
      </p:sp>
      <p:sp>
        <p:nvSpPr>
          <p:cNvPr id="5" name="Slide Number Placeholder 4"/>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213471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079598-F20D-4DC9-A766-E17D3E19453A}" type="datetime1">
              <a:rPr lang="en-US" smtClean="0"/>
              <a:t>2/15/2024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How and Why Not to Do it All, LLSC Workshop, March 2024</a:t>
            </a:r>
          </a:p>
        </p:txBody>
      </p:sp>
      <p:sp>
        <p:nvSpPr>
          <p:cNvPr id="9" name="Slide Number Placeholder 8"/>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154094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EDBAD9D-BCEF-490E-836F-DF36A304EA50}" type="datetime1">
              <a:rPr lang="en-US" smtClean="0"/>
              <a:t>2/15/2024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How and Why Not to Do it All, LLSC Workshop, March 2024</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8FC870-651A-450B-8A8E-7F2B611C1DC4}" type="slidenum">
              <a:rPr lang="en-US" smtClean="0"/>
              <a:t>‹#›</a:t>
            </a:fld>
            <a:endParaRPr lang="en-US"/>
          </a:p>
        </p:txBody>
      </p:sp>
    </p:spTree>
    <p:extLst>
      <p:ext uri="{BB962C8B-B14F-4D97-AF65-F5344CB8AC3E}">
        <p14:creationId xmlns:p14="http://schemas.microsoft.com/office/powerpoint/2010/main" val="420886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85A8A-9A55-4111-9C86-0E899C505D55}" type="datetime1">
              <a:rPr lang="en-US" smtClean="0"/>
              <a:t>2/15/2024</a:t>
            </a:fld>
            <a:endParaRPr lang="en-US"/>
          </a:p>
        </p:txBody>
      </p:sp>
      <p:sp>
        <p:nvSpPr>
          <p:cNvPr id="6" name="Footer Placeholder 5"/>
          <p:cNvSpPr>
            <a:spLocks noGrp="1"/>
          </p:cNvSpPr>
          <p:nvPr>
            <p:ph type="ftr" sz="quarter" idx="11"/>
          </p:nvPr>
        </p:nvSpPr>
        <p:spPr/>
        <p:txBody>
          <a:bodyPr/>
          <a:lstStyle/>
          <a:p>
            <a:r>
              <a:rPr lang="en-US"/>
              <a:t>How and Why Not to Do it All, LLSC Workshop, March 2024</a:t>
            </a:r>
          </a:p>
        </p:txBody>
      </p:sp>
      <p:sp>
        <p:nvSpPr>
          <p:cNvPr id="7" name="Slide Number Placeholder 6"/>
          <p:cNvSpPr>
            <a:spLocks noGrp="1"/>
          </p:cNvSpPr>
          <p:nvPr>
            <p:ph type="sldNum" sz="quarter" idx="12"/>
          </p:nvPr>
        </p:nvSpPr>
        <p:spPr/>
        <p:txBody>
          <a:bodyPr/>
          <a:lstStyle/>
          <a:p>
            <a:fld id="{DC8FC870-651A-450B-8A8E-7F2B611C1DC4}" type="slidenum">
              <a:rPr lang="en-US" smtClean="0"/>
              <a:t>‹#›</a:t>
            </a:fld>
            <a:endParaRPr lang="en-US"/>
          </a:p>
        </p:txBody>
      </p:sp>
    </p:spTree>
    <p:extLst>
      <p:ext uri="{BB962C8B-B14F-4D97-AF65-F5344CB8AC3E}">
        <p14:creationId xmlns:p14="http://schemas.microsoft.com/office/powerpoint/2010/main" val="315144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0A15D41-10A5-440E-A006-E1FAF1A6B62D}" type="datetime1">
              <a:rPr lang="en-US" smtClean="0"/>
              <a:t>2/15/2024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How and Why Not to Do it All, LLSC Workshop, March 2024</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C8FC870-651A-450B-8A8E-7F2B611C1DC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78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wvny.org/membership-leadership-resources/"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lwv.org/league-management/policies-guidance/membership-leadership-development-mld-handboo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8D928E-4379-79A5-1173-C6919D40D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09" y="203193"/>
            <a:ext cx="2409715" cy="2428270"/>
          </a:xfrm>
          <a:prstGeom prst="rect">
            <a:avLst/>
          </a:prstGeom>
        </p:spPr>
      </p:pic>
      <p:sp>
        <p:nvSpPr>
          <p:cNvPr id="6" name="Subtitle 2">
            <a:extLst>
              <a:ext uri="{FF2B5EF4-FFF2-40B4-BE49-F238E27FC236}">
                <a16:creationId xmlns:a16="http://schemas.microsoft.com/office/drawing/2014/main" id="{CB0E4FCA-0D4C-33EF-B4EC-3D11EA5FB4A2}"/>
              </a:ext>
            </a:extLst>
          </p:cNvPr>
          <p:cNvSpPr txBox="1">
            <a:spLocks/>
          </p:cNvSpPr>
          <p:nvPr/>
        </p:nvSpPr>
        <p:spPr>
          <a:xfrm>
            <a:off x="2873830" y="203193"/>
            <a:ext cx="6010638" cy="2439704"/>
          </a:xfrm>
          <a:prstGeom prst="rect">
            <a:avLst/>
          </a:prstGeom>
          <a:ln>
            <a:solidFill>
              <a:schemeClr val="tx1"/>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 indent="0" algn="ctr">
              <a:buFont typeface="Calibri" panose="020F0502020204030204" pitchFamily="34" charset="0"/>
              <a:buNone/>
            </a:pPr>
            <a:r>
              <a:rPr lang="en-US" sz="2800" b="1" dirty="0">
                <a:solidFill>
                  <a:srgbClr val="281608"/>
                </a:solidFill>
                <a:latin typeface="Corbel" panose="020B0503020204020204" pitchFamily="34" charset="0"/>
              </a:rPr>
              <a:t>How &amp; Why </a:t>
            </a:r>
            <a:br>
              <a:rPr lang="en-US" sz="2800" b="1" dirty="0">
                <a:solidFill>
                  <a:srgbClr val="281608"/>
                </a:solidFill>
                <a:latin typeface="Corbel" panose="020B0503020204020204" pitchFamily="34" charset="0"/>
              </a:rPr>
            </a:br>
            <a:r>
              <a:rPr lang="en-US" sz="2800" b="1" dirty="0">
                <a:solidFill>
                  <a:srgbClr val="281608"/>
                </a:solidFill>
                <a:latin typeface="Corbel" panose="020B0503020204020204" pitchFamily="34" charset="0"/>
              </a:rPr>
              <a:t>Not to Do It All</a:t>
            </a:r>
            <a:br>
              <a:rPr lang="en-US" b="1" dirty="0">
                <a:solidFill>
                  <a:srgbClr val="281608"/>
                </a:solidFill>
                <a:latin typeface="Corbel" panose="020B0503020204020204" pitchFamily="34" charset="0"/>
              </a:rPr>
            </a:br>
            <a:br>
              <a:rPr lang="en-US" sz="1400" b="1" dirty="0">
                <a:solidFill>
                  <a:srgbClr val="281608"/>
                </a:solidFill>
                <a:latin typeface="Corbel" panose="020B0503020204020204" pitchFamily="34" charset="0"/>
              </a:rPr>
            </a:br>
            <a:r>
              <a:rPr lang="en-US" sz="1600" b="1" dirty="0">
                <a:solidFill>
                  <a:srgbClr val="281608"/>
                </a:solidFill>
                <a:latin typeface="Corbel" panose="020B0503020204020204" pitchFamily="34" charset="0"/>
              </a:rPr>
              <a:t>Presented by</a:t>
            </a:r>
            <a:r>
              <a:rPr lang="en-US" sz="1600" dirty="0">
                <a:solidFill>
                  <a:srgbClr val="281608"/>
                </a:solidFill>
                <a:latin typeface="Corbel" panose="020B0503020204020204" pitchFamily="34" charset="0"/>
              </a:rPr>
              <a:t>: </a:t>
            </a:r>
            <a:br>
              <a:rPr lang="en-US" dirty="0">
                <a:solidFill>
                  <a:srgbClr val="281608"/>
                </a:solidFill>
                <a:latin typeface="Corbel" panose="020B0503020204020204" pitchFamily="34" charset="0"/>
              </a:rPr>
            </a:br>
            <a:r>
              <a:rPr lang="en-US" dirty="0">
                <a:solidFill>
                  <a:srgbClr val="281608"/>
                </a:solidFill>
                <a:latin typeface="Corbel" panose="020B0503020204020204" pitchFamily="34" charset="0"/>
              </a:rPr>
              <a:t>Your Local League Support Committee </a:t>
            </a:r>
          </a:p>
          <a:p>
            <a:pPr marL="45720" indent="0" algn="ctr">
              <a:buFont typeface="Calibri" panose="020F0502020204030204" pitchFamily="34" charset="0"/>
              <a:buNone/>
            </a:pPr>
            <a:r>
              <a:rPr lang="en-US" sz="1800" dirty="0">
                <a:solidFill>
                  <a:srgbClr val="281608"/>
                </a:solidFill>
                <a:latin typeface="Corbel" panose="020B0503020204020204" pitchFamily="34" charset="0"/>
              </a:rPr>
              <a:t>Jane Colvin, Pattie Garrett, Judie Gorenstein, </a:t>
            </a:r>
            <a:br>
              <a:rPr lang="en-US" sz="1800" dirty="0">
                <a:solidFill>
                  <a:srgbClr val="281608"/>
                </a:solidFill>
                <a:latin typeface="Corbel" panose="020B0503020204020204" pitchFamily="34" charset="0"/>
              </a:rPr>
            </a:br>
            <a:r>
              <a:rPr lang="en-US" sz="1800" dirty="0">
                <a:solidFill>
                  <a:srgbClr val="281608"/>
                </a:solidFill>
                <a:latin typeface="Corbel" panose="020B0503020204020204" pitchFamily="34" charset="0"/>
              </a:rPr>
              <a:t>Margie McIntosh, Joy Rosenzweig, </a:t>
            </a:r>
            <a:br>
              <a:rPr lang="en-US" sz="1800" dirty="0">
                <a:solidFill>
                  <a:srgbClr val="281608"/>
                </a:solidFill>
                <a:latin typeface="Corbel" panose="020B0503020204020204" pitchFamily="34" charset="0"/>
              </a:rPr>
            </a:br>
            <a:r>
              <a:rPr lang="en-US" sz="1800" dirty="0">
                <a:solidFill>
                  <a:srgbClr val="281608"/>
                </a:solidFill>
                <a:latin typeface="Corbel" panose="020B0503020204020204" pitchFamily="34" charset="0"/>
              </a:rPr>
              <a:t>Kathy Stein, and Regina Tillman</a:t>
            </a:r>
          </a:p>
        </p:txBody>
      </p:sp>
      <p:sp>
        <p:nvSpPr>
          <p:cNvPr id="9" name="Footer Placeholder 4">
            <a:extLst>
              <a:ext uri="{FF2B5EF4-FFF2-40B4-BE49-F238E27FC236}">
                <a16:creationId xmlns:a16="http://schemas.microsoft.com/office/drawing/2014/main" id="{B85DB5C6-9E60-F554-D4DB-1453D3FD01D2}"/>
              </a:ext>
            </a:extLst>
          </p:cNvPr>
          <p:cNvSpPr>
            <a:spLocks noGrp="1"/>
          </p:cNvSpPr>
          <p:nvPr>
            <p:ph type="ftr" sz="quarter" idx="11"/>
          </p:nvPr>
        </p:nvSpPr>
        <p:spPr>
          <a:xfrm>
            <a:off x="227674" y="6430672"/>
            <a:ext cx="8688651" cy="365125"/>
          </a:xfrm>
        </p:spPr>
        <p:txBody>
          <a:bodyPr/>
          <a:lstStyle/>
          <a:p>
            <a:r>
              <a:rPr lang="en-US" b="1" dirty="0">
                <a:solidFill>
                  <a:schemeClr val="tx1"/>
                </a:solidFill>
              </a:rPr>
              <a:t>How and Why Not to Do it All, LLSC Workshop, March 2024</a:t>
            </a:r>
          </a:p>
        </p:txBody>
      </p:sp>
      <p:sp>
        <p:nvSpPr>
          <p:cNvPr id="13" name="Rectangle 12">
            <a:extLst>
              <a:ext uri="{FF2B5EF4-FFF2-40B4-BE49-F238E27FC236}">
                <a16:creationId xmlns:a16="http://schemas.microsoft.com/office/drawing/2014/main" id="{D4DD65F7-821B-1768-003A-8762182F3C50}"/>
              </a:ext>
            </a:extLst>
          </p:cNvPr>
          <p:cNvSpPr/>
          <p:nvPr/>
        </p:nvSpPr>
        <p:spPr>
          <a:xfrm>
            <a:off x="301576" y="2715363"/>
            <a:ext cx="5164198" cy="3436005"/>
          </a:xfrm>
          <a:prstGeom prst="rect">
            <a:avLst/>
          </a:prstGeom>
          <a:solidFill>
            <a:schemeClr val="bg1"/>
          </a:solidFill>
          <a:ln>
            <a:solidFill>
              <a:schemeClr val="tx1"/>
            </a:solidFill>
          </a:ln>
        </p:spPr>
        <p:txBody>
          <a:bodyPr wrap="square">
            <a:spAutoFit/>
          </a:bodyPr>
          <a:lstStyle/>
          <a:p>
            <a:pPr marL="342900" indent="-342900">
              <a:lnSpc>
                <a:spcPct val="120000"/>
              </a:lnSpc>
              <a:buSzPct val="100000"/>
              <a:buFont typeface="Wingdings" panose="05000000000000000000" pitchFamily="2" charset="2"/>
              <a:buChar char="§"/>
              <a:tabLst>
                <a:tab pos="457200" algn="l"/>
              </a:tabLst>
            </a:pPr>
            <a:endParaRPr lang="en-US" sz="1400" b="1" dirty="0">
              <a:latin typeface="Corbel" panose="020B0503020204020204" pitchFamily="34" charset="0"/>
              <a:ea typeface="Times New Roman" panose="02020603050405020304" pitchFamily="18" charset="0"/>
              <a:cs typeface="Calibri" panose="020F0502020204030204" pitchFamily="34" charset="0"/>
            </a:endParaRPr>
          </a:p>
          <a:p>
            <a:pPr marL="342900" indent="-342900">
              <a:lnSpc>
                <a:spcPct val="120000"/>
              </a:lnSpc>
              <a:buSzPct val="100000"/>
              <a:buFont typeface="Wingdings" panose="05000000000000000000" pitchFamily="2" charset="2"/>
              <a:buChar char="§"/>
              <a:tabLst>
                <a:tab pos="457200" algn="l"/>
              </a:tabLst>
            </a:pPr>
            <a:endParaRPr lang="en-US" sz="1100" b="1" dirty="0">
              <a:latin typeface="Corbel" panose="020B0503020204020204" pitchFamily="34" charset="0"/>
              <a:ea typeface="Times New Roman" panose="02020603050405020304" pitchFamily="18" charset="0"/>
              <a:cs typeface="Calibri" panose="020F0502020204030204" pitchFamily="34" charset="0"/>
            </a:endParaRPr>
          </a:p>
          <a:p>
            <a:pPr marL="342900" indent="-342900">
              <a:lnSpc>
                <a:spcPct val="120000"/>
              </a:lnSpc>
              <a:buSzPct val="100000"/>
              <a:buFont typeface="Wingdings" panose="05000000000000000000" pitchFamily="2" charset="2"/>
              <a:buChar char="§"/>
              <a:tabLst>
                <a:tab pos="457200" algn="l"/>
              </a:tabLst>
            </a:pPr>
            <a:r>
              <a:rPr lang="en-US" sz="1400" b="1" dirty="0">
                <a:latin typeface="Corbel" panose="020B0503020204020204" pitchFamily="34" charset="0"/>
                <a:ea typeface="Times New Roman" panose="02020603050405020304" pitchFamily="18" charset="0"/>
                <a:cs typeface="Calibri" panose="020F0502020204030204" pitchFamily="34" charset="0"/>
              </a:rPr>
              <a:t>LWVNYS: </a:t>
            </a:r>
            <a:r>
              <a:rPr lang="en-US" sz="1400" dirty="0">
                <a:latin typeface="Corbel" panose="020B0503020204020204" pitchFamily="34" charset="0"/>
                <a:ea typeface="Times New Roman" panose="02020603050405020304" pitchFamily="18" charset="0"/>
                <a:cs typeface="Calibri" panose="020F0502020204030204" pitchFamily="34" charset="0"/>
              </a:rPr>
              <a:t>Call or email Laura or the members of the Local League Support Committee</a:t>
            </a:r>
          </a:p>
          <a:p>
            <a:pPr marL="342900" indent="-342900">
              <a:lnSpc>
                <a:spcPct val="120000"/>
              </a:lnSpc>
              <a:buSzPct val="100000"/>
              <a:buFont typeface="Wingdings" panose="05000000000000000000" pitchFamily="2" charset="2"/>
              <a:buChar char="§"/>
              <a:tabLst>
                <a:tab pos="457200" algn="l"/>
              </a:tabLst>
            </a:pPr>
            <a:endParaRPr lang="en-US" sz="1000" dirty="0">
              <a:latin typeface="Corbel" panose="020B0503020204020204" pitchFamily="34" charset="0"/>
              <a:ea typeface="Times New Roman" panose="02020603050405020304" pitchFamily="18" charset="0"/>
              <a:cs typeface="Calibri" panose="020F0502020204030204" pitchFamily="34" charset="0"/>
            </a:endParaRPr>
          </a:p>
          <a:p>
            <a:pPr marL="342900" indent="-342900">
              <a:lnSpc>
                <a:spcPct val="120000"/>
              </a:lnSpc>
              <a:buSzPct val="100000"/>
              <a:buFont typeface="Wingdings" panose="05000000000000000000" pitchFamily="2" charset="2"/>
              <a:buChar char="§"/>
              <a:tabLst>
                <a:tab pos="457200" algn="l"/>
              </a:tabLst>
            </a:pPr>
            <a:r>
              <a:rPr lang="en-US" sz="1400" b="1" dirty="0">
                <a:latin typeface="Corbel" panose="020B0503020204020204" pitchFamily="34" charset="0"/>
                <a:ea typeface="Times New Roman" panose="02020603050405020304" pitchFamily="18" charset="0"/>
                <a:cs typeface="Calibri" panose="020F0502020204030204" pitchFamily="34" charset="0"/>
              </a:rPr>
              <a:t>LWV PRESIDENTS’ GOOGLE GROUP</a:t>
            </a:r>
            <a:r>
              <a:rPr lang="en-US" sz="1400" dirty="0">
                <a:latin typeface="Corbel" panose="020B0503020204020204" pitchFamily="34" charset="0"/>
                <a:ea typeface="Times New Roman" panose="02020603050405020304" pitchFamily="18" charset="0"/>
                <a:cs typeface="Calibri" panose="020F0502020204030204" pitchFamily="34" charset="0"/>
              </a:rPr>
              <a:t>: Contact Laura to join</a:t>
            </a:r>
          </a:p>
          <a:p>
            <a:pPr>
              <a:lnSpc>
                <a:spcPct val="120000"/>
              </a:lnSpc>
              <a:buSzPct val="100000"/>
              <a:tabLst>
                <a:tab pos="457200" algn="l"/>
              </a:tabLst>
            </a:pPr>
            <a:endParaRPr lang="en-US" sz="1000" b="1" dirty="0">
              <a:latin typeface="Corbel" panose="020B0503020204020204" pitchFamily="34" charset="0"/>
              <a:ea typeface="Times New Roman" panose="02020603050405020304" pitchFamily="18" charset="0"/>
              <a:cs typeface="Calibri" panose="020F0502020204030204" pitchFamily="34" charset="0"/>
            </a:endParaRPr>
          </a:p>
          <a:p>
            <a:pPr marL="342900" indent="-342900">
              <a:lnSpc>
                <a:spcPct val="120000"/>
              </a:lnSpc>
              <a:buSzPct val="100000"/>
              <a:buFont typeface="Wingdings" panose="05000000000000000000" pitchFamily="2" charset="2"/>
              <a:buChar char="§"/>
              <a:tabLst>
                <a:tab pos="457200" algn="l"/>
              </a:tabLst>
            </a:pPr>
            <a:r>
              <a:rPr lang="en-US" sz="1400" b="1" dirty="0">
                <a:latin typeface="Corbel" panose="020B0503020204020204" pitchFamily="34" charset="0"/>
                <a:ea typeface="Times New Roman" panose="02020603050405020304" pitchFamily="18" charset="0"/>
                <a:cs typeface="Calibri" panose="020F0502020204030204" pitchFamily="34" charset="0"/>
              </a:rPr>
              <a:t>LWVNYS Website: </a:t>
            </a:r>
            <a:r>
              <a:rPr lang="en-US" sz="1400" dirty="0">
                <a:latin typeface="Corbel" panose="020B0503020204020204" pitchFamily="34" charset="0"/>
                <a:ea typeface="Times New Roman" panose="02020603050405020304" pitchFamily="18" charset="0"/>
                <a:cs typeface="Calibri" panose="020F0502020204030204" pitchFamily="34" charset="0"/>
              </a:rPr>
              <a:t>Membership/Leadership Resources</a:t>
            </a:r>
          </a:p>
          <a:p>
            <a:pPr>
              <a:lnSpc>
                <a:spcPct val="120000"/>
              </a:lnSpc>
              <a:buSzPct val="100000"/>
              <a:tabLst>
                <a:tab pos="457200" algn="l"/>
              </a:tabLst>
            </a:pPr>
            <a:r>
              <a:rPr lang="en-US" sz="1400" dirty="0">
                <a:latin typeface="Corbel" panose="020B0503020204020204" pitchFamily="34" charset="0"/>
                <a:ea typeface="Times New Roman" panose="02020603050405020304" pitchFamily="18" charset="0"/>
                <a:cs typeface="Calibri" panose="020F0502020204030204" pitchFamily="34" charset="0"/>
              </a:rPr>
              <a:t>      </a:t>
            </a:r>
            <a:r>
              <a:rPr lang="en-US" sz="1400" dirty="0">
                <a:latin typeface="Corbel" panose="020B050302020402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lwvny.org/membership-leadership-resources/</a:t>
            </a:r>
            <a:endParaRPr lang="en-US" sz="1400" dirty="0">
              <a:latin typeface="Corbel" panose="020B0503020204020204" pitchFamily="34" charset="0"/>
              <a:ea typeface="Times New Roman" panose="02020603050405020304" pitchFamily="18" charset="0"/>
              <a:cs typeface="Calibri" panose="020F0502020204030204" pitchFamily="34" charset="0"/>
            </a:endParaRPr>
          </a:p>
          <a:p>
            <a:pPr marL="342900" indent="-342900">
              <a:lnSpc>
                <a:spcPct val="120000"/>
              </a:lnSpc>
              <a:buSzPct val="100000"/>
              <a:buFont typeface="Wingdings" panose="05000000000000000000" pitchFamily="2" charset="2"/>
              <a:buChar char="§"/>
              <a:tabLst>
                <a:tab pos="457200" algn="l"/>
              </a:tabLst>
            </a:pPr>
            <a:endParaRPr lang="en-US" sz="1000" b="1" dirty="0">
              <a:latin typeface="Corbel" panose="020B0503020204020204" pitchFamily="34" charset="0"/>
              <a:ea typeface="Times New Roman" panose="02020603050405020304" pitchFamily="18" charset="0"/>
              <a:cs typeface="Calibri" panose="020F0502020204030204" pitchFamily="34" charset="0"/>
            </a:endParaRPr>
          </a:p>
          <a:p>
            <a:pPr marL="342900" indent="-342900">
              <a:lnSpc>
                <a:spcPct val="120000"/>
              </a:lnSpc>
              <a:buSzPct val="100000"/>
              <a:buFont typeface="Wingdings" panose="05000000000000000000" pitchFamily="2" charset="2"/>
              <a:buChar char="§"/>
              <a:tabLst>
                <a:tab pos="457200" algn="l"/>
              </a:tabLst>
            </a:pPr>
            <a:r>
              <a:rPr lang="en-US" sz="1400" b="1" dirty="0">
                <a:latin typeface="Corbel" panose="020B0503020204020204" pitchFamily="34" charset="0"/>
                <a:ea typeface="Times New Roman" panose="02020603050405020304" pitchFamily="18" charset="0"/>
                <a:cs typeface="Calibri" panose="020F0502020204030204" pitchFamily="34" charset="0"/>
              </a:rPr>
              <a:t>LWVUS Website: </a:t>
            </a:r>
            <a:r>
              <a:rPr lang="en-US" sz="1400" dirty="0">
                <a:latin typeface="Corbel" panose="020B0503020204020204" pitchFamily="34" charset="0"/>
                <a:ea typeface="Times New Roman" panose="02020603050405020304" pitchFamily="18" charset="0"/>
                <a:cs typeface="Calibri" panose="020F0502020204030204" pitchFamily="34" charset="0"/>
              </a:rPr>
              <a:t>League Management</a:t>
            </a:r>
            <a:br>
              <a:rPr lang="en-US" sz="1400" b="1" dirty="0">
                <a:latin typeface="Corbel" panose="020B0503020204020204" pitchFamily="34" charset="0"/>
                <a:ea typeface="Times New Roman" panose="02020603050405020304" pitchFamily="18" charset="0"/>
                <a:cs typeface="Calibri" panose="020F0502020204030204" pitchFamily="34" charset="0"/>
              </a:rPr>
            </a:br>
            <a:r>
              <a:rPr lang="en-US" sz="1400" dirty="0">
                <a:latin typeface="Corbel" panose="020B050302020402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https://www.lwv.org/league-management/policies-guidance/membership-leadership-development-mld-handbook</a:t>
            </a:r>
            <a:endParaRPr lang="en-US" sz="1400" dirty="0">
              <a:latin typeface="Corbel" panose="020B0503020204020204" pitchFamily="34" charset="0"/>
              <a:ea typeface="Times New Roman" panose="02020603050405020304" pitchFamily="18" charset="0"/>
              <a:cs typeface="Calibri" panose="020F0502020204030204" pitchFamily="34" charset="0"/>
            </a:endParaRPr>
          </a:p>
        </p:txBody>
      </p:sp>
      <p:sp>
        <p:nvSpPr>
          <p:cNvPr id="14" name="Rectangle 13">
            <a:extLst>
              <a:ext uri="{FF2B5EF4-FFF2-40B4-BE49-F238E27FC236}">
                <a16:creationId xmlns:a16="http://schemas.microsoft.com/office/drawing/2014/main" id="{6D1E3BC0-3379-1AC9-6B78-3C3C25E74FBA}"/>
              </a:ext>
            </a:extLst>
          </p:cNvPr>
          <p:cNvSpPr/>
          <p:nvPr/>
        </p:nvSpPr>
        <p:spPr>
          <a:xfrm>
            <a:off x="11802972" y="4818913"/>
            <a:ext cx="143123" cy="17943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5" name="Picture 14">
            <a:extLst>
              <a:ext uri="{FF2B5EF4-FFF2-40B4-BE49-F238E27FC236}">
                <a16:creationId xmlns:a16="http://schemas.microsoft.com/office/drawing/2014/main" id="{28385C0D-B345-838E-6FC4-C65C989004D4}"/>
              </a:ext>
            </a:extLst>
          </p:cNvPr>
          <p:cNvPicPr>
            <a:picLocks noChangeAspect="1"/>
          </p:cNvPicPr>
          <p:nvPr/>
        </p:nvPicPr>
        <p:blipFill>
          <a:blip r:embed="rId5"/>
          <a:stretch>
            <a:fillRect/>
          </a:stretch>
        </p:blipFill>
        <p:spPr>
          <a:xfrm>
            <a:off x="5548642" y="2732747"/>
            <a:ext cx="3335826" cy="3401235"/>
          </a:xfrm>
          <a:prstGeom prst="rect">
            <a:avLst/>
          </a:prstGeom>
          <a:ln>
            <a:solidFill>
              <a:schemeClr val="tx1"/>
            </a:solidFill>
          </a:ln>
        </p:spPr>
      </p:pic>
      <p:sp>
        <p:nvSpPr>
          <p:cNvPr id="16" name="TextBox 15">
            <a:extLst>
              <a:ext uri="{FF2B5EF4-FFF2-40B4-BE49-F238E27FC236}">
                <a16:creationId xmlns:a16="http://schemas.microsoft.com/office/drawing/2014/main" id="{F6663EC2-1207-4E95-EC56-38209577AFC3}"/>
              </a:ext>
            </a:extLst>
          </p:cNvPr>
          <p:cNvSpPr txBox="1"/>
          <p:nvPr/>
        </p:nvSpPr>
        <p:spPr>
          <a:xfrm>
            <a:off x="1211436" y="2820513"/>
            <a:ext cx="3706720" cy="369332"/>
          </a:xfrm>
          <a:prstGeom prst="rect">
            <a:avLst/>
          </a:prstGeom>
          <a:solidFill>
            <a:schemeClr val="bg1"/>
          </a:solidFill>
          <a:ln w="9525">
            <a:noFill/>
          </a:ln>
        </p:spPr>
        <p:txBody>
          <a:bodyPr wrap="none" rtlCol="0">
            <a:spAutoFit/>
          </a:bodyPr>
          <a:lstStyle/>
          <a:p>
            <a:r>
              <a:rPr lang="en-US" b="1" dirty="0">
                <a:latin typeface="Corbel" panose="020B0503020204020204" pitchFamily="34" charset="0"/>
              </a:rPr>
              <a:t>TIPS, RESOURCES, AND SUPPORT</a:t>
            </a:r>
          </a:p>
        </p:txBody>
      </p:sp>
      <p:pic>
        <p:nvPicPr>
          <p:cNvPr id="17" name="Picture 16">
            <a:extLst>
              <a:ext uri="{FF2B5EF4-FFF2-40B4-BE49-F238E27FC236}">
                <a16:creationId xmlns:a16="http://schemas.microsoft.com/office/drawing/2014/main" id="{4361B335-D649-08DF-BAC3-B95B13E95B01}"/>
              </a:ext>
            </a:extLst>
          </p:cNvPr>
          <p:cNvPicPr>
            <a:picLocks noChangeAspect="1"/>
          </p:cNvPicPr>
          <p:nvPr/>
        </p:nvPicPr>
        <p:blipFill rotWithShape="1">
          <a:blip r:embed="rId6" cstate="print">
            <a:biLevel thresh="50000"/>
            <a:extLst>
              <a:ext uri="{28A0092B-C50C-407E-A947-70E740481C1C}">
                <a14:useLocalDpi xmlns:a14="http://schemas.microsoft.com/office/drawing/2010/main" val="0"/>
              </a:ext>
            </a:extLst>
          </a:blip>
          <a:srcRect l="11132" t="20902" r="9349" b="37873"/>
          <a:stretch/>
        </p:blipFill>
        <p:spPr>
          <a:xfrm>
            <a:off x="262049" y="6452777"/>
            <a:ext cx="401570" cy="282892"/>
          </a:xfrm>
          <a:prstGeom prst="rect">
            <a:avLst/>
          </a:prstGeom>
        </p:spPr>
      </p:pic>
      <p:cxnSp>
        <p:nvCxnSpPr>
          <p:cNvPr id="19" name="Straight Arrow Connector 18">
            <a:extLst>
              <a:ext uri="{FF2B5EF4-FFF2-40B4-BE49-F238E27FC236}">
                <a16:creationId xmlns:a16="http://schemas.microsoft.com/office/drawing/2014/main" id="{1234AE7F-15CB-7860-3ED5-8E3787D90010}"/>
              </a:ext>
            </a:extLst>
          </p:cNvPr>
          <p:cNvCxnSpPr/>
          <p:nvPr/>
        </p:nvCxnSpPr>
        <p:spPr>
          <a:xfrm>
            <a:off x="4241991" y="4723254"/>
            <a:ext cx="10931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91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20DAD8-7DDC-D660-0D39-2A63CD5D2DFD}"/>
              </a:ext>
            </a:extLst>
          </p:cNvPr>
          <p:cNvSpPr>
            <a:spLocks noGrp="1"/>
          </p:cNvSpPr>
          <p:nvPr>
            <p:ph type="ftr" sz="quarter" idx="11"/>
          </p:nvPr>
        </p:nvSpPr>
        <p:spPr/>
        <p:txBody>
          <a:bodyPr/>
          <a:lstStyle/>
          <a:p>
            <a:r>
              <a:rPr lang="en-US"/>
              <a:t>How and Why Not to Do it All, LLSC Workshop, March 2024</a:t>
            </a:r>
          </a:p>
        </p:txBody>
      </p:sp>
      <p:pic>
        <p:nvPicPr>
          <p:cNvPr id="3" name="Picture 2">
            <a:extLst>
              <a:ext uri="{FF2B5EF4-FFF2-40B4-BE49-F238E27FC236}">
                <a16:creationId xmlns:a16="http://schemas.microsoft.com/office/drawing/2014/main" id="{15B3AE17-C31E-AAB4-FBC6-780A9B867C9F}"/>
              </a:ext>
            </a:extLst>
          </p:cNvPr>
          <p:cNvPicPr>
            <a:picLocks noChangeAspect="1"/>
          </p:cNvPicPr>
          <p:nvPr/>
        </p:nvPicPr>
        <p:blipFill rotWithShape="1">
          <a:blip r:embed="rId2" cstate="print">
            <a:biLevel thresh="50000"/>
            <a:extLst>
              <a:ext uri="{28A0092B-C50C-407E-A947-70E740481C1C}">
                <a14:useLocalDpi xmlns:a14="http://schemas.microsoft.com/office/drawing/2010/main" val="0"/>
              </a:ext>
            </a:extLst>
          </a:blip>
          <a:srcRect l="11132" t="20902" r="9349" b="37873"/>
          <a:stretch/>
        </p:blipFill>
        <p:spPr>
          <a:xfrm>
            <a:off x="206256" y="6487152"/>
            <a:ext cx="401570" cy="282892"/>
          </a:xfrm>
          <a:prstGeom prst="rect">
            <a:avLst/>
          </a:prstGeom>
        </p:spPr>
      </p:pic>
      <p:sp>
        <p:nvSpPr>
          <p:cNvPr id="4" name="TextBox 3">
            <a:extLst>
              <a:ext uri="{FF2B5EF4-FFF2-40B4-BE49-F238E27FC236}">
                <a16:creationId xmlns:a16="http://schemas.microsoft.com/office/drawing/2014/main" id="{BE8E7133-169F-7604-8581-BE582CAC6C7B}"/>
              </a:ext>
            </a:extLst>
          </p:cNvPr>
          <p:cNvSpPr txBox="1"/>
          <p:nvPr/>
        </p:nvSpPr>
        <p:spPr>
          <a:xfrm>
            <a:off x="206256" y="577454"/>
            <a:ext cx="8648987" cy="500560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300" kern="100" dirty="0">
                <a:effectLst/>
                <a:latin typeface="Corbel" panose="020B0503020204020204" pitchFamily="34" charset="0"/>
                <a:ea typeface="Calibri" panose="020F0502020204030204" pitchFamily="34" charset="0"/>
                <a:cs typeface="Arial" panose="020B0604020202020204" pitchFamily="34" charset="0"/>
              </a:rPr>
              <a:t>Caroline feels a migraine coming on. She loved the idea of being president of her local League but is now having some doubts. It’s the middle of her first year in office and her responsibilities seem endless. Next year is an election year, with hotly contested races at the local, state, and national levels – perfect opportunities to engage members to do the League’s important work. Only she doesn’t know how to get everything done. She knows she should delegate some of her tasks, but no one seems interested or, frankly, qualified to do them properly; it’s just faster to do everything herself. </a:t>
            </a:r>
          </a:p>
          <a:p>
            <a:pPr marL="0" marR="0">
              <a:lnSpc>
                <a:spcPct val="107000"/>
              </a:lnSpc>
              <a:spcBef>
                <a:spcPts val="0"/>
              </a:spcBef>
              <a:spcAft>
                <a:spcPts val="0"/>
              </a:spcAft>
            </a:pPr>
            <a:br>
              <a:rPr lang="en-US" sz="1300" kern="100" dirty="0">
                <a:effectLst/>
                <a:latin typeface="Corbel" panose="020B0503020204020204" pitchFamily="34" charset="0"/>
                <a:ea typeface="Calibri" panose="020F0502020204030204" pitchFamily="34" charset="0"/>
                <a:cs typeface="Arial" panose="020B0604020202020204" pitchFamily="34" charset="0"/>
              </a:rPr>
            </a:br>
            <a:r>
              <a:rPr lang="en-US" sz="1300" kern="100" dirty="0">
                <a:effectLst/>
                <a:latin typeface="Corbel" panose="020B0503020204020204" pitchFamily="34" charset="0"/>
                <a:ea typeface="Calibri" panose="020F0502020204030204" pitchFamily="34" charset="0"/>
                <a:cs typeface="Arial" panose="020B0604020202020204" pitchFamily="34" charset="0"/>
              </a:rPr>
              <a:t>Caroline’s board has fallen into a comfortable routine. Though highly experienced, many members, having held their current roles for eons, are pretty apathetic - except when others try to modify or replace their tried-and-true activities and procedures. Board and ad hoc committees are meeting, which is the good news. But, according to reports the committee chairs gave at the last meeting, VS is enthusiastically planning more programs than they can possibly handle.</a:t>
            </a:r>
          </a:p>
          <a:p>
            <a:pPr marL="0" marR="0">
              <a:lnSpc>
                <a:spcPct val="107000"/>
              </a:lnSpc>
              <a:spcBef>
                <a:spcPts val="0"/>
              </a:spcBef>
              <a:spcAft>
                <a:spcPts val="0"/>
              </a:spcAft>
            </a:pPr>
            <a:br>
              <a:rPr lang="en-US" sz="1300" kern="100" dirty="0">
                <a:effectLst/>
                <a:latin typeface="Corbel" panose="020B0503020204020204" pitchFamily="34" charset="0"/>
                <a:ea typeface="Calibri" panose="020F0502020204030204" pitchFamily="34" charset="0"/>
                <a:cs typeface="Arial" panose="020B0604020202020204" pitchFamily="34" charset="0"/>
              </a:rPr>
            </a:br>
            <a:r>
              <a:rPr lang="en-US" sz="1300" kern="100" dirty="0">
                <a:effectLst/>
                <a:latin typeface="Corbel" panose="020B0503020204020204" pitchFamily="34" charset="0"/>
                <a:ea typeface="Calibri" panose="020F0502020204030204" pitchFamily="34" charset="0"/>
                <a:cs typeface="Arial" panose="020B0604020202020204" pitchFamily="34" charset="0"/>
              </a:rPr>
              <a:t>The League’s Treasurer/Secretary and VP are rays of sunshine. Grants have come through for VR and GOTV events, and new membership is picking up due to the intense nature of the upcoming election season. One of the new members is enthusiastic and brimming with great ideas. Unfortunately, she is a working mom with very little spare time. </a:t>
            </a:r>
          </a:p>
          <a:p>
            <a:pPr marL="0" marR="0">
              <a:lnSpc>
                <a:spcPct val="107000"/>
              </a:lnSpc>
              <a:spcBef>
                <a:spcPts val="0"/>
              </a:spcBef>
              <a:spcAft>
                <a:spcPts val="0"/>
              </a:spcAft>
            </a:pPr>
            <a:r>
              <a:rPr lang="en-US" sz="1300" kern="100" dirty="0">
                <a:effectLst/>
                <a:latin typeface="Corbel" panose="020B0503020204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300" kern="100" dirty="0">
                <a:effectLst/>
                <a:latin typeface="Corbel" panose="020B0503020204020204" pitchFamily="34" charset="0"/>
                <a:ea typeface="Calibri" panose="020F0502020204030204" pitchFamily="34" charset="0"/>
                <a:cs typeface="Arial" panose="020B0604020202020204" pitchFamily="34" charset="0"/>
              </a:rPr>
              <a:t>Caroline has been praised for her listening skills and when called upon, inspiring communication. </a:t>
            </a:r>
            <a:br>
              <a:rPr lang="en-US" sz="1300" kern="100" dirty="0">
                <a:effectLst/>
                <a:latin typeface="Corbel" panose="020B0503020204020204" pitchFamily="34" charset="0"/>
                <a:ea typeface="Calibri" panose="020F0502020204030204" pitchFamily="34" charset="0"/>
                <a:cs typeface="Arial" panose="020B0604020202020204" pitchFamily="34" charset="0"/>
              </a:rPr>
            </a:br>
            <a:r>
              <a:rPr lang="en-US" sz="1300" kern="100" dirty="0">
                <a:effectLst/>
                <a:latin typeface="Corbel" panose="020B0503020204020204" pitchFamily="34" charset="0"/>
                <a:ea typeface="Calibri" panose="020F0502020204030204" pitchFamily="34" charset="0"/>
                <a:cs typeface="Arial" panose="020B0604020202020204" pitchFamily="34" charset="0"/>
              </a:rPr>
              <a:t>She has a year and a half left in her term but is worried her Nominating committee will have </a:t>
            </a:r>
            <a:br>
              <a:rPr lang="en-US" sz="1300" kern="100" dirty="0">
                <a:effectLst/>
                <a:latin typeface="Corbel" panose="020B0503020204020204" pitchFamily="34" charset="0"/>
                <a:ea typeface="Calibri" panose="020F0502020204030204" pitchFamily="34" charset="0"/>
                <a:cs typeface="Arial" panose="020B0604020202020204" pitchFamily="34" charset="0"/>
              </a:rPr>
            </a:br>
            <a:r>
              <a:rPr lang="en-US" sz="1300" kern="100" dirty="0">
                <a:effectLst/>
                <a:latin typeface="Corbel" panose="020B0503020204020204" pitchFamily="34" charset="0"/>
                <a:ea typeface="Calibri" panose="020F0502020204030204" pitchFamily="34" charset="0"/>
                <a:cs typeface="Arial" panose="020B0604020202020204" pitchFamily="34" charset="0"/>
              </a:rPr>
              <a:t>a tough job recruiting someone to take her place. </a:t>
            </a:r>
            <a:br>
              <a:rPr lang="en-US" sz="1300" kern="100" dirty="0">
                <a:effectLst/>
                <a:latin typeface="Corbel" panose="020B0503020204020204" pitchFamily="34" charset="0"/>
                <a:ea typeface="Calibri" panose="020F0502020204030204" pitchFamily="34" charset="0"/>
                <a:cs typeface="Arial" panose="020B0604020202020204" pitchFamily="34" charset="0"/>
              </a:rPr>
            </a:br>
            <a:br>
              <a:rPr lang="en-US" sz="1300" kern="100" dirty="0">
                <a:effectLst/>
                <a:latin typeface="Corbel" panose="020B0503020204020204" pitchFamily="34" charset="0"/>
                <a:ea typeface="Calibri" panose="020F0502020204030204" pitchFamily="34" charset="0"/>
                <a:cs typeface="Arial" panose="020B0604020202020204" pitchFamily="34" charset="0"/>
              </a:rPr>
            </a:br>
            <a:r>
              <a:rPr lang="en-US" sz="1300" kern="100" dirty="0">
                <a:effectLst/>
                <a:latin typeface="Corbel" panose="020B0503020204020204" pitchFamily="34" charset="0"/>
                <a:ea typeface="Calibri" panose="020F0502020204030204" pitchFamily="34" charset="0"/>
                <a:cs typeface="Arial" panose="020B0604020202020204" pitchFamily="34" charset="0"/>
              </a:rPr>
              <a:t>Given that she only has a few months before election season kicks into gear, what steps can Carolyn </a:t>
            </a:r>
            <a:br>
              <a:rPr lang="en-US" sz="1300" kern="100" dirty="0">
                <a:effectLst/>
                <a:latin typeface="Corbel" panose="020B0503020204020204" pitchFamily="34" charset="0"/>
                <a:ea typeface="Calibri" panose="020F0502020204030204" pitchFamily="34" charset="0"/>
                <a:cs typeface="Arial" panose="020B0604020202020204" pitchFamily="34" charset="0"/>
              </a:rPr>
            </a:br>
            <a:r>
              <a:rPr lang="en-US" sz="1300" kern="100" dirty="0">
                <a:effectLst/>
                <a:latin typeface="Corbel" panose="020B0503020204020204" pitchFamily="34" charset="0"/>
                <a:ea typeface="Calibri" panose="020F0502020204030204" pitchFamily="34" charset="0"/>
                <a:cs typeface="Arial" panose="020B0604020202020204" pitchFamily="34" charset="0"/>
              </a:rPr>
              <a:t>take to strengthen her League and put an end to her headaches (or at least alleviate some of them)? </a:t>
            </a:r>
            <a:br>
              <a:rPr lang="en-US" sz="1300" kern="100" dirty="0">
                <a:effectLst/>
                <a:latin typeface="Corbel" panose="020B0503020204020204" pitchFamily="34" charset="0"/>
                <a:ea typeface="Calibri" panose="020F0502020204030204" pitchFamily="34" charset="0"/>
                <a:cs typeface="Arial" panose="020B0604020202020204" pitchFamily="34" charset="0"/>
              </a:rPr>
            </a:br>
            <a:br>
              <a:rPr lang="en-US" sz="1300" kern="100" dirty="0">
                <a:effectLst/>
                <a:latin typeface="Corbel" panose="020B0503020204020204" pitchFamily="34" charset="0"/>
                <a:ea typeface="Calibri" panose="020F0502020204030204" pitchFamily="34" charset="0"/>
                <a:cs typeface="Arial" panose="020B0604020202020204" pitchFamily="34" charset="0"/>
              </a:rPr>
            </a:br>
            <a:endParaRPr lang="en-US" sz="1300" kern="100" dirty="0">
              <a:effectLst/>
              <a:latin typeface="Corbel" panose="020B0503020204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C65D059-31B6-A5AA-AEB2-408C169B5730}"/>
              </a:ext>
            </a:extLst>
          </p:cNvPr>
          <p:cNvSpPr txBox="1"/>
          <p:nvPr/>
        </p:nvSpPr>
        <p:spPr>
          <a:xfrm>
            <a:off x="2203616" y="222517"/>
            <a:ext cx="465426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Corbel" panose="020B0503020204020204" pitchFamily="34" charset="0"/>
              </a:rPr>
              <a:t>CASE STUDY: LWV of Somewhere in NYS</a:t>
            </a:r>
          </a:p>
        </p:txBody>
      </p:sp>
      <p:pic>
        <p:nvPicPr>
          <p:cNvPr id="6" name="Picture 5">
            <a:extLst>
              <a:ext uri="{FF2B5EF4-FFF2-40B4-BE49-F238E27FC236}">
                <a16:creationId xmlns:a16="http://schemas.microsoft.com/office/drawing/2014/main" id="{8331188B-6582-380A-DA45-0E41A39CE81B}"/>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058960" y="3897206"/>
            <a:ext cx="2085040" cy="2433093"/>
          </a:xfrm>
          <a:prstGeom prst="rect">
            <a:avLst/>
          </a:prstGeom>
        </p:spPr>
      </p:pic>
      <p:sp>
        <p:nvSpPr>
          <p:cNvPr id="8" name="TextBox 7">
            <a:extLst>
              <a:ext uri="{FF2B5EF4-FFF2-40B4-BE49-F238E27FC236}">
                <a16:creationId xmlns:a16="http://schemas.microsoft.com/office/drawing/2014/main" id="{83349BDE-2F8E-9497-376A-4C96F404B917}"/>
              </a:ext>
            </a:extLst>
          </p:cNvPr>
          <p:cNvSpPr txBox="1"/>
          <p:nvPr/>
        </p:nvSpPr>
        <p:spPr>
          <a:xfrm>
            <a:off x="1872861" y="5336773"/>
            <a:ext cx="4218556" cy="902491"/>
          </a:xfrm>
          <a:prstGeom prst="rect">
            <a:avLst/>
          </a:prstGeom>
          <a:noFill/>
          <a:ln w="9525">
            <a:solidFill>
              <a:schemeClr val="tx1"/>
            </a:solidFill>
          </a:ln>
        </p:spPr>
        <p:txBody>
          <a:bodyPr wrap="square">
            <a:spAutoFit/>
          </a:bodyPr>
          <a:lstStyle/>
          <a:p>
            <a:pPr marL="285750" marR="0" indent="-285750">
              <a:lnSpc>
                <a:spcPct val="107000"/>
              </a:lnSpc>
              <a:spcBef>
                <a:spcPts val="0"/>
              </a:spcBef>
              <a:spcAft>
                <a:spcPts val="0"/>
              </a:spcAft>
              <a:buFont typeface="Wingdings" panose="05000000000000000000" pitchFamily="2" charset="2"/>
              <a:buChar char="§"/>
            </a:pPr>
            <a:r>
              <a:rPr lang="en-US" sz="1600" kern="100" dirty="0">
                <a:effectLst/>
                <a:latin typeface="Corbel" panose="020B0503020204020204" pitchFamily="34" charset="0"/>
                <a:ea typeface="Calibri" panose="020F0502020204030204" pitchFamily="34" charset="0"/>
                <a:cs typeface="Arial" panose="020B0604020202020204" pitchFamily="34" charset="0"/>
              </a:rPr>
              <a:t>What are her most pressing problems?</a:t>
            </a:r>
          </a:p>
          <a:p>
            <a:pPr marL="285750" marR="0" indent="-285750">
              <a:lnSpc>
                <a:spcPct val="107000"/>
              </a:lnSpc>
              <a:spcBef>
                <a:spcPts val="0"/>
              </a:spcBef>
              <a:spcAft>
                <a:spcPts val="0"/>
              </a:spcAft>
              <a:buFont typeface="Wingdings" panose="05000000000000000000" pitchFamily="2" charset="2"/>
              <a:buChar char="§"/>
            </a:pPr>
            <a:r>
              <a:rPr lang="en-US" sz="1600" kern="100" dirty="0">
                <a:effectLst/>
                <a:latin typeface="Corbel" panose="020B0503020204020204" pitchFamily="34" charset="0"/>
                <a:ea typeface="Calibri" panose="020F0502020204030204" pitchFamily="34" charset="0"/>
                <a:cs typeface="Arial" panose="020B0604020202020204" pitchFamily="34" charset="0"/>
              </a:rPr>
              <a:t>What are her resources?</a:t>
            </a:r>
          </a:p>
          <a:p>
            <a:pPr marL="285750" marR="0" indent="-285750">
              <a:lnSpc>
                <a:spcPct val="107000"/>
              </a:lnSpc>
              <a:spcBef>
                <a:spcPts val="0"/>
              </a:spcBef>
              <a:spcAft>
                <a:spcPts val="0"/>
              </a:spcAft>
              <a:buFont typeface="Wingdings" panose="05000000000000000000" pitchFamily="2" charset="2"/>
              <a:buChar char="§"/>
            </a:pPr>
            <a:r>
              <a:rPr lang="en-US" sz="1600" kern="100" dirty="0">
                <a:effectLst/>
                <a:latin typeface="Corbel" panose="020B0503020204020204" pitchFamily="34" charset="0"/>
                <a:ea typeface="Calibri" panose="020F0502020204030204" pitchFamily="34" charset="0"/>
                <a:cs typeface="Arial" panose="020B0604020202020204" pitchFamily="34" charset="0"/>
              </a:rPr>
              <a:t>How might they be utilized most effectively?</a:t>
            </a:r>
          </a:p>
        </p:txBody>
      </p:sp>
    </p:spTree>
    <p:extLst>
      <p:ext uri="{BB962C8B-B14F-4D97-AF65-F5344CB8AC3E}">
        <p14:creationId xmlns:p14="http://schemas.microsoft.com/office/powerpoint/2010/main" val="384616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483D3C-F4EF-FE9D-8EF4-018A39D47712}"/>
              </a:ext>
            </a:extLst>
          </p:cNvPr>
          <p:cNvSpPr/>
          <p:nvPr/>
        </p:nvSpPr>
        <p:spPr>
          <a:xfrm>
            <a:off x="845037" y="273743"/>
            <a:ext cx="3687801" cy="5893302"/>
          </a:xfrm>
          <a:prstGeom prst="rect">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CDBC6C-8133-88F5-F33B-330074C466FF}"/>
              </a:ext>
            </a:extLst>
          </p:cNvPr>
          <p:cNvSpPr/>
          <p:nvPr/>
        </p:nvSpPr>
        <p:spPr>
          <a:xfrm>
            <a:off x="4629090" y="273743"/>
            <a:ext cx="3687801" cy="5893302"/>
          </a:xfrm>
          <a:prstGeom prst="rect">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D161C07-5E98-EDD9-BA2E-4373651A1F66}"/>
              </a:ext>
            </a:extLst>
          </p:cNvPr>
          <p:cNvSpPr txBox="1">
            <a:spLocks/>
          </p:cNvSpPr>
          <p:nvPr/>
        </p:nvSpPr>
        <p:spPr>
          <a:xfrm>
            <a:off x="829199" y="1595042"/>
            <a:ext cx="3703639" cy="809211"/>
          </a:xfrm>
          <a:prstGeom prst="rect">
            <a:avLst/>
          </a:prstGeom>
        </p:spPr>
        <p:txBody>
          <a:bodyPr>
            <a:normAutofit fontScale="4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4400" dirty="0">
              <a:latin typeface="+mn-lt"/>
            </a:endParaRPr>
          </a:p>
          <a:p>
            <a:pPr algn="ctr"/>
            <a:endParaRPr lang="en-US" sz="4400" dirty="0">
              <a:latin typeface="+mn-lt"/>
            </a:endParaRPr>
          </a:p>
          <a:p>
            <a:pPr algn="ctr"/>
            <a:r>
              <a:rPr lang="en-US" sz="7000" dirty="0">
                <a:latin typeface="+mn-lt"/>
              </a:rPr>
              <a:t>THE ASK</a:t>
            </a:r>
          </a:p>
        </p:txBody>
      </p:sp>
      <p:sp>
        <p:nvSpPr>
          <p:cNvPr id="13" name="Content Placeholder 11"/>
          <p:cNvSpPr txBox="1">
            <a:spLocks/>
          </p:cNvSpPr>
          <p:nvPr/>
        </p:nvSpPr>
        <p:spPr>
          <a:xfrm>
            <a:off x="884200" y="2465030"/>
            <a:ext cx="3703638" cy="2972352"/>
          </a:xfrm>
          <a:prstGeom prst="rect">
            <a:avLst/>
          </a:prstGeom>
        </p:spPr>
        <p:txBody>
          <a:bodyPr wrap="square">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7000"/>
              </a:lnSpc>
              <a:buNone/>
              <a:tabLst>
                <a:tab pos="342900" algn="l"/>
              </a:tabLst>
            </a:pPr>
            <a:r>
              <a:rPr lang="en-US" b="1" dirty="0">
                <a:latin typeface="Corbel" panose="020B0503020204020204" pitchFamily="34" charset="0"/>
                <a:ea typeface="Times New Roman" panose="02020603050405020304" pitchFamily="18" charset="0"/>
                <a:cs typeface="Calibri" panose="020F0502020204030204" pitchFamily="34" charset="0"/>
              </a:rPr>
              <a:t>      At every opportunity</a:t>
            </a:r>
          </a:p>
          <a:p>
            <a:pPr marL="288925" indent="-288925">
              <a:lnSpc>
                <a:spcPct val="107000"/>
              </a:lnSpc>
              <a:buClrTx/>
              <a:buFont typeface="Wingdings" panose="05000000000000000000" pitchFamily="2" charset="2"/>
              <a:buChar char="§"/>
              <a:tabLst>
                <a:tab pos="342900" algn="l"/>
              </a:tabLst>
            </a:pPr>
            <a:r>
              <a:rPr lang="en-US" sz="1600" b="1" dirty="0">
                <a:latin typeface="Corbel" panose="020B0503020204020204" pitchFamily="34" charset="0"/>
                <a:ea typeface="Times New Roman" panose="02020603050405020304" pitchFamily="18" charset="0"/>
                <a:cs typeface="Calibri" panose="020F0502020204030204" pitchFamily="34" charset="0"/>
              </a:rPr>
              <a:t>Ask</a:t>
            </a:r>
            <a:r>
              <a:rPr lang="en-US" sz="1600" dirty="0">
                <a:latin typeface="Corbel" panose="020B0503020204020204" pitchFamily="34" charset="0"/>
                <a:ea typeface="Times New Roman" panose="02020603050405020304" pitchFamily="18" charset="0"/>
                <a:cs typeface="Calibri" panose="020F0502020204030204" pitchFamily="34" charset="0"/>
              </a:rPr>
              <a:t> others to attend a League program</a:t>
            </a:r>
          </a:p>
          <a:p>
            <a:pPr marL="288925" indent="-288925">
              <a:lnSpc>
                <a:spcPct val="107000"/>
              </a:lnSpc>
              <a:buClrTx/>
              <a:buFont typeface="Wingdings" panose="05000000000000000000" pitchFamily="2" charset="2"/>
              <a:buChar char="§"/>
              <a:tabLst>
                <a:tab pos="342900" algn="l"/>
              </a:tabLst>
            </a:pPr>
            <a:r>
              <a:rPr lang="en-US" sz="1600" b="1" dirty="0">
                <a:latin typeface="Corbel" panose="020B0503020204020204" pitchFamily="34" charset="0"/>
                <a:ea typeface="Times New Roman" panose="02020603050405020304" pitchFamily="18" charset="0"/>
                <a:cs typeface="Calibri" panose="020F0502020204030204" pitchFamily="34" charset="0"/>
              </a:rPr>
              <a:t>Ask </a:t>
            </a:r>
            <a:r>
              <a:rPr lang="en-US" sz="1600" dirty="0">
                <a:latin typeface="Corbel" panose="020B0503020204020204" pitchFamily="34" charset="0"/>
                <a:ea typeface="Times New Roman" panose="02020603050405020304" pitchFamily="18" charset="0"/>
                <a:cs typeface="Calibri" panose="020F0502020204030204" pitchFamily="34" charset="0"/>
              </a:rPr>
              <a:t>others to join</a:t>
            </a:r>
            <a:endParaRPr lang="en-US" sz="1600" dirty="0">
              <a:latin typeface="Corbel" panose="020B0503020204020204" pitchFamily="34" charset="0"/>
              <a:ea typeface="Calibri" panose="020F0502020204030204" pitchFamily="34" charset="0"/>
              <a:cs typeface="Arial" panose="020B0604020202020204" pitchFamily="34" charset="0"/>
            </a:endParaRPr>
          </a:p>
          <a:p>
            <a:pPr marL="288925" indent="-288925">
              <a:lnSpc>
                <a:spcPct val="107000"/>
              </a:lnSpc>
              <a:buClrTx/>
              <a:buFont typeface="Wingdings" panose="05000000000000000000" pitchFamily="2" charset="2"/>
              <a:buChar char="§"/>
              <a:tabLst>
                <a:tab pos="342900" algn="l"/>
              </a:tabLst>
            </a:pPr>
            <a:r>
              <a:rPr lang="en-US" sz="1600" b="1" dirty="0">
                <a:latin typeface="Corbel" panose="020B0503020204020204" pitchFamily="34" charset="0"/>
                <a:ea typeface="Times New Roman" panose="02020603050405020304" pitchFamily="18" charset="0"/>
                <a:cs typeface="Calibri" panose="020F0502020204030204" pitchFamily="34" charset="0"/>
              </a:rPr>
              <a:t>Ask</a:t>
            </a:r>
            <a:r>
              <a:rPr lang="en-US" sz="1600" dirty="0">
                <a:latin typeface="Corbel" panose="020B0503020204020204" pitchFamily="34" charset="0"/>
                <a:ea typeface="Times New Roman" panose="02020603050405020304" pitchFamily="18" charset="0"/>
                <a:cs typeface="Calibri" panose="020F0502020204030204" pitchFamily="34" charset="0"/>
              </a:rPr>
              <a:t> members how they want to get involved</a:t>
            </a:r>
          </a:p>
          <a:p>
            <a:pPr marL="288925" indent="-288925">
              <a:lnSpc>
                <a:spcPct val="107000"/>
              </a:lnSpc>
              <a:buClrTx/>
              <a:buFont typeface="Wingdings" panose="05000000000000000000" pitchFamily="2" charset="2"/>
              <a:buChar char="§"/>
              <a:tabLst>
                <a:tab pos="342900" algn="l"/>
              </a:tabLst>
            </a:pPr>
            <a:r>
              <a:rPr lang="en-US" sz="1600" b="1" dirty="0">
                <a:latin typeface="Corbel" panose="020B0503020204020204" pitchFamily="34" charset="0"/>
                <a:ea typeface="Times New Roman" panose="02020603050405020304" pitchFamily="18" charset="0"/>
                <a:cs typeface="Calibri" panose="020F0502020204030204" pitchFamily="34" charset="0"/>
              </a:rPr>
              <a:t>Ask</a:t>
            </a:r>
            <a:r>
              <a:rPr lang="en-US" sz="1600" dirty="0">
                <a:latin typeface="Corbel" panose="020B0503020204020204" pitchFamily="34" charset="0"/>
                <a:ea typeface="Times New Roman" panose="02020603050405020304" pitchFamily="18" charset="0"/>
                <a:cs typeface="Calibri" panose="020F0502020204030204" pitchFamily="34" charset="0"/>
              </a:rPr>
              <a:t> engaged Leaguers to take leadership positions  </a:t>
            </a:r>
            <a:endParaRPr lang="en-US" sz="1600" dirty="0">
              <a:latin typeface="Corbel" panose="020B0503020204020204" pitchFamily="34" charset="0"/>
              <a:ea typeface="Calibri" panose="020F0502020204030204" pitchFamily="34" charset="0"/>
              <a:cs typeface="Arial" panose="020B0604020202020204" pitchFamily="34" charset="0"/>
            </a:endParaRPr>
          </a:p>
        </p:txBody>
      </p:sp>
      <p:sp>
        <p:nvSpPr>
          <p:cNvPr id="14" name="Content Placeholder 12"/>
          <p:cNvSpPr txBox="1">
            <a:spLocks/>
          </p:cNvSpPr>
          <p:nvPr/>
        </p:nvSpPr>
        <p:spPr>
          <a:xfrm>
            <a:off x="4664075" y="2465030"/>
            <a:ext cx="3702050" cy="3321679"/>
          </a:xfrm>
          <a:prstGeom prst="rect">
            <a:avLst/>
          </a:prstGeom>
        </p:spPr>
        <p:txBody>
          <a:bodyPr wrap="square">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pPr>
            <a:r>
              <a:rPr lang="en-US" b="1" dirty="0">
                <a:latin typeface="Corbel" panose="020B0503020204020204" pitchFamily="34" charset="0"/>
                <a:ea typeface="Calibri" panose="020F0502020204030204" pitchFamily="34" charset="0"/>
                <a:cs typeface="Arial" panose="020B0604020202020204" pitchFamily="34" charset="0"/>
              </a:rPr>
              <a:t>Attract, Engage, Develop </a:t>
            </a:r>
          </a:p>
          <a:p>
            <a:pPr marL="403225" lvl="1" indent="-285750">
              <a:lnSpc>
                <a:spcPct val="120000"/>
              </a:lnSpc>
              <a:buClrTx/>
              <a:buFont typeface="Wingdings" panose="05000000000000000000" pitchFamily="2" charset="2"/>
              <a:buChar char="§"/>
              <a:tabLst>
                <a:tab pos="117475" algn="l"/>
              </a:tabLst>
            </a:pPr>
            <a:r>
              <a:rPr lang="en-US" sz="1600" dirty="0">
                <a:latin typeface="Corbel" panose="020B0503020204020204" pitchFamily="34" charset="0"/>
                <a:ea typeface="Calibri" panose="020F0502020204030204" pitchFamily="34" charset="0"/>
                <a:cs typeface="Arial" panose="020B0604020202020204" pitchFamily="34" charset="0"/>
              </a:rPr>
              <a:t>Nominating Committee, board and active members identify potential leaders</a:t>
            </a:r>
          </a:p>
          <a:p>
            <a:pPr marL="403225" lvl="1" indent="-285750">
              <a:lnSpc>
                <a:spcPct val="120000"/>
              </a:lnSpc>
              <a:buClrTx/>
              <a:buFont typeface="Wingdings" panose="05000000000000000000" pitchFamily="2" charset="2"/>
              <a:buChar char="§"/>
              <a:tabLst>
                <a:tab pos="117475" algn="l"/>
              </a:tabLst>
            </a:pPr>
            <a:r>
              <a:rPr lang="en-US" sz="1600" dirty="0">
                <a:latin typeface="Corbel" panose="020B0503020204020204" pitchFamily="34" charset="0"/>
                <a:ea typeface="Calibri" panose="020F0502020204030204" pitchFamily="34" charset="0"/>
                <a:cs typeface="Arial" panose="020B0604020202020204" pitchFamily="34" charset="0"/>
              </a:rPr>
              <a:t>Incorporate leadership development into all programs and activities</a:t>
            </a:r>
          </a:p>
          <a:p>
            <a:pPr marL="403225" lvl="1" indent="-285750">
              <a:lnSpc>
                <a:spcPct val="120000"/>
              </a:lnSpc>
              <a:buClrTx/>
              <a:buFont typeface="Wingdings" panose="05000000000000000000" pitchFamily="2" charset="2"/>
              <a:buChar char="§"/>
              <a:tabLst>
                <a:tab pos="117475" algn="l"/>
              </a:tabLst>
            </a:pPr>
            <a:r>
              <a:rPr lang="en-US" sz="1600" dirty="0">
                <a:latin typeface="Corbel" panose="020B0503020204020204" pitchFamily="34" charset="0"/>
              </a:rPr>
              <a:t>Mentor and prep members to be leaders </a:t>
            </a:r>
          </a:p>
          <a:p>
            <a:pPr marL="403225" lvl="1" indent="-285750">
              <a:lnSpc>
                <a:spcPct val="120000"/>
              </a:lnSpc>
              <a:buClrTx/>
              <a:buFont typeface="Wingdings" panose="05000000000000000000" pitchFamily="2" charset="2"/>
              <a:buChar char="§"/>
              <a:tabLst>
                <a:tab pos="117475" algn="l"/>
              </a:tabLst>
            </a:pPr>
            <a:r>
              <a:rPr lang="en-US" sz="1600" dirty="0">
                <a:latin typeface="Corbel" panose="020B0503020204020204" pitchFamily="34" charset="0"/>
                <a:ea typeface="Calibri" panose="020F0502020204030204" pitchFamily="34" charset="0"/>
                <a:cs typeface="Arial" panose="020B0604020202020204" pitchFamily="34" charset="0"/>
              </a:rPr>
              <a:t>Choose a leadership model that works for your League</a:t>
            </a:r>
          </a:p>
        </p:txBody>
      </p:sp>
      <p:sp>
        <p:nvSpPr>
          <p:cNvPr id="16" name="Title 1">
            <a:extLst>
              <a:ext uri="{FF2B5EF4-FFF2-40B4-BE49-F238E27FC236}">
                <a16:creationId xmlns:a16="http://schemas.microsoft.com/office/drawing/2014/main" id="{9BE10431-E9C5-81EB-B539-E08D4645514A}"/>
              </a:ext>
            </a:extLst>
          </p:cNvPr>
          <p:cNvSpPr txBox="1">
            <a:spLocks/>
          </p:cNvSpPr>
          <p:nvPr/>
        </p:nvSpPr>
        <p:spPr>
          <a:xfrm>
            <a:off x="4664075" y="1090447"/>
            <a:ext cx="3702050" cy="1450757"/>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dirty="0"/>
          </a:p>
          <a:p>
            <a:pPr algn="ctr"/>
            <a:endParaRPr lang="en-US" dirty="0"/>
          </a:p>
          <a:p>
            <a:pPr algn="ctr"/>
            <a:endParaRPr lang="en-US" dirty="0"/>
          </a:p>
          <a:p>
            <a:pPr algn="ctr"/>
            <a:r>
              <a:rPr lang="en-US" sz="5100" dirty="0"/>
              <a:t>CREATE A LEADERSHIP LADDER</a:t>
            </a:r>
          </a:p>
        </p:txBody>
      </p:sp>
      <p:cxnSp>
        <p:nvCxnSpPr>
          <p:cNvPr id="19" name="Straight Connector 18">
            <a:extLst>
              <a:ext uri="{FF2B5EF4-FFF2-40B4-BE49-F238E27FC236}">
                <a16:creationId xmlns:a16="http://schemas.microsoft.com/office/drawing/2014/main" id="{0191684A-9624-CF14-CB70-128DA029A19D}"/>
              </a:ext>
            </a:extLst>
          </p:cNvPr>
          <p:cNvCxnSpPr>
            <a:cxnSpLocks/>
          </p:cNvCxnSpPr>
          <p:nvPr/>
        </p:nvCxnSpPr>
        <p:spPr>
          <a:xfrm>
            <a:off x="1155032" y="2461316"/>
            <a:ext cx="3059458"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6FF85D7-285C-C930-C946-13B47224339D}"/>
              </a:ext>
            </a:extLst>
          </p:cNvPr>
          <p:cNvCxnSpPr>
            <a:cxnSpLocks/>
          </p:cNvCxnSpPr>
          <p:nvPr/>
        </p:nvCxnSpPr>
        <p:spPr>
          <a:xfrm>
            <a:off x="4943261" y="2465030"/>
            <a:ext cx="3059458" cy="0"/>
          </a:xfrm>
          <a:prstGeom prst="line">
            <a:avLst/>
          </a:prstGeom>
        </p:spPr>
        <p:style>
          <a:lnRef idx="1">
            <a:schemeClr val="dk1"/>
          </a:lnRef>
          <a:fillRef idx="0">
            <a:schemeClr val="dk1"/>
          </a:fillRef>
          <a:effectRef idx="0">
            <a:schemeClr val="dk1"/>
          </a:effectRef>
          <a:fontRef idx="minor">
            <a:schemeClr val="tx1"/>
          </a:fontRef>
        </p:style>
      </p:cxnSp>
      <p:sp>
        <p:nvSpPr>
          <p:cNvPr id="24" name="Footer Placeholder 23">
            <a:extLst>
              <a:ext uri="{FF2B5EF4-FFF2-40B4-BE49-F238E27FC236}">
                <a16:creationId xmlns:a16="http://schemas.microsoft.com/office/drawing/2014/main" id="{52154BBA-2D8B-CEC8-433F-39AA58FD1823}"/>
              </a:ext>
            </a:extLst>
          </p:cNvPr>
          <p:cNvSpPr>
            <a:spLocks noGrp="1"/>
          </p:cNvSpPr>
          <p:nvPr>
            <p:ph type="ftr" sz="quarter" idx="11"/>
          </p:nvPr>
        </p:nvSpPr>
        <p:spPr/>
        <p:txBody>
          <a:bodyPr/>
          <a:lstStyle/>
          <a:p>
            <a:r>
              <a:rPr lang="en-US" b="1" dirty="0">
                <a:solidFill>
                  <a:schemeClr val="tx1"/>
                </a:solidFill>
              </a:rPr>
              <a:t>How and Why Not to Do it All, LLSC Workshop, March 2024</a:t>
            </a:r>
          </a:p>
        </p:txBody>
      </p:sp>
      <p:pic>
        <p:nvPicPr>
          <p:cNvPr id="25" name="Picture 24">
            <a:extLst>
              <a:ext uri="{FF2B5EF4-FFF2-40B4-BE49-F238E27FC236}">
                <a16:creationId xmlns:a16="http://schemas.microsoft.com/office/drawing/2014/main" id="{71568B59-8DF7-6007-5FDD-E906FD089AE8}"/>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1132" t="20902" r="9349" b="37873"/>
          <a:stretch/>
        </p:blipFill>
        <p:spPr>
          <a:xfrm>
            <a:off x="206256" y="6487152"/>
            <a:ext cx="401570" cy="282892"/>
          </a:xfrm>
          <a:prstGeom prst="rect">
            <a:avLst/>
          </a:prstGeom>
        </p:spPr>
      </p:pic>
      <p:pic>
        <p:nvPicPr>
          <p:cNvPr id="26" name="Picture 25">
            <a:extLst>
              <a:ext uri="{FF2B5EF4-FFF2-40B4-BE49-F238E27FC236}">
                <a16:creationId xmlns:a16="http://schemas.microsoft.com/office/drawing/2014/main" id="{E18BA917-7DBA-3D44-D9AC-1706DC2B012A}"/>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774537" y="518388"/>
            <a:ext cx="1828800" cy="1218724"/>
          </a:xfrm>
          <a:prstGeom prst="rect">
            <a:avLst/>
          </a:prstGeom>
        </p:spPr>
      </p:pic>
      <p:pic>
        <p:nvPicPr>
          <p:cNvPr id="28" name="Picture 27">
            <a:extLst>
              <a:ext uri="{FF2B5EF4-FFF2-40B4-BE49-F238E27FC236}">
                <a16:creationId xmlns:a16="http://schemas.microsoft.com/office/drawing/2014/main" id="{F6A58877-99CB-9BFB-F543-6235F26D8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6335" y="523297"/>
            <a:ext cx="2194560" cy="1234440"/>
          </a:xfrm>
          <a:prstGeom prst="rect">
            <a:avLst/>
          </a:prstGeom>
        </p:spPr>
      </p:pic>
    </p:spTree>
    <p:extLst>
      <p:ext uri="{BB962C8B-B14F-4D97-AF65-F5344CB8AC3E}">
        <p14:creationId xmlns:p14="http://schemas.microsoft.com/office/powerpoint/2010/main" val="246604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AB56D4-605A-F073-ADCB-02EACCC4BC93}"/>
              </a:ext>
            </a:extLst>
          </p:cNvPr>
          <p:cNvSpPr txBox="1"/>
          <p:nvPr/>
        </p:nvSpPr>
        <p:spPr>
          <a:xfrm>
            <a:off x="1064674" y="1183667"/>
            <a:ext cx="7041855" cy="1231106"/>
          </a:xfrm>
          <a:prstGeom prst="rect">
            <a:avLst/>
          </a:prstGeom>
          <a:solidFill>
            <a:schemeClr val="bg1"/>
          </a:solidFill>
          <a:ln w="19050">
            <a:solidFill>
              <a:schemeClr val="tx1"/>
            </a:solidFill>
          </a:ln>
        </p:spPr>
        <p:txBody>
          <a:bodyPr wrap="square" rtlCol="0">
            <a:spAutoFit/>
          </a:bodyPr>
          <a:lstStyle/>
          <a:p>
            <a:r>
              <a:rPr lang="en-US" b="1" dirty="0">
                <a:latin typeface="Corbel" panose="020B0503020204020204" pitchFamily="34" charset="0"/>
              </a:rPr>
              <a:t>Before the Event </a:t>
            </a:r>
          </a:p>
          <a:p>
            <a:pPr marL="285750" indent="-285750">
              <a:buFont typeface="Wingdings" panose="05000000000000000000" pitchFamily="2" charset="2"/>
              <a:buChar char="§"/>
            </a:pPr>
            <a:r>
              <a:rPr lang="en-US" sz="1400" dirty="0">
                <a:latin typeface="Corbel" panose="020B0503020204020204" pitchFamily="34" charset="0"/>
              </a:rPr>
              <a:t>Who else can you engage to plan this event?</a:t>
            </a:r>
          </a:p>
          <a:p>
            <a:pPr marL="285750" indent="-285750">
              <a:buFont typeface="Wingdings" panose="05000000000000000000" pitchFamily="2" charset="2"/>
              <a:buChar char="§"/>
            </a:pPr>
            <a:r>
              <a:rPr lang="en-US" sz="1400" dirty="0">
                <a:latin typeface="Corbel" panose="020B0503020204020204" pitchFamily="34" charset="0"/>
              </a:rPr>
              <a:t>Is there someone who can shadow the organizers?</a:t>
            </a:r>
          </a:p>
          <a:p>
            <a:pPr marL="285750" indent="-285750">
              <a:buFont typeface="Wingdings" panose="05000000000000000000" pitchFamily="2" charset="2"/>
              <a:buChar char="§"/>
            </a:pPr>
            <a:r>
              <a:rPr lang="en-US" sz="1400" dirty="0">
                <a:latin typeface="Corbel" panose="020B0503020204020204" pitchFamily="34" charset="0"/>
              </a:rPr>
              <a:t>Are there some small tasks to engage a few potential new leaders?</a:t>
            </a:r>
          </a:p>
          <a:p>
            <a:pPr marL="285750" indent="-285750">
              <a:buFont typeface="Wingdings" panose="05000000000000000000" pitchFamily="2" charset="2"/>
              <a:buChar char="§"/>
            </a:pPr>
            <a:r>
              <a:rPr lang="en-US" sz="1400" dirty="0">
                <a:latin typeface="Corbel" panose="020B0503020204020204" pitchFamily="34" charset="0"/>
              </a:rPr>
              <a:t>Who else can you invite to this event?</a:t>
            </a:r>
          </a:p>
        </p:txBody>
      </p:sp>
      <p:sp>
        <p:nvSpPr>
          <p:cNvPr id="6" name="TextBox 5">
            <a:extLst>
              <a:ext uri="{FF2B5EF4-FFF2-40B4-BE49-F238E27FC236}">
                <a16:creationId xmlns:a16="http://schemas.microsoft.com/office/drawing/2014/main" id="{4E807AF1-59BC-05FC-83F8-45DC0818ABC3}"/>
              </a:ext>
            </a:extLst>
          </p:cNvPr>
          <p:cNvSpPr txBox="1"/>
          <p:nvPr/>
        </p:nvSpPr>
        <p:spPr>
          <a:xfrm>
            <a:off x="1088669" y="4355866"/>
            <a:ext cx="7017860" cy="1661993"/>
          </a:xfrm>
          <a:prstGeom prst="rect">
            <a:avLst/>
          </a:prstGeom>
          <a:solidFill>
            <a:schemeClr val="bg1"/>
          </a:solidFill>
          <a:ln w="19050">
            <a:solidFill>
              <a:schemeClr val="tx1"/>
            </a:solidFill>
          </a:ln>
        </p:spPr>
        <p:txBody>
          <a:bodyPr wrap="square" rtlCol="0">
            <a:spAutoFit/>
          </a:bodyPr>
          <a:lstStyle/>
          <a:p>
            <a:r>
              <a:rPr lang="en-US" b="1" dirty="0">
                <a:latin typeface="Corbel" panose="020B0503020204020204" pitchFamily="34" charset="0"/>
              </a:rPr>
              <a:t>After the Event</a:t>
            </a:r>
          </a:p>
          <a:p>
            <a:pPr marL="285750" indent="-285750">
              <a:buFont typeface="Wingdings" panose="05000000000000000000" pitchFamily="2" charset="2"/>
              <a:buChar char="§"/>
            </a:pPr>
            <a:r>
              <a:rPr lang="en-US" sz="1400" dirty="0">
                <a:latin typeface="Corbel" panose="020B0503020204020204" pitchFamily="34" charset="0"/>
              </a:rPr>
              <a:t>Did you thank League leaders?</a:t>
            </a:r>
          </a:p>
          <a:p>
            <a:pPr marL="285750" indent="-285750">
              <a:buFont typeface="Wingdings" panose="05000000000000000000" pitchFamily="2" charset="2"/>
              <a:buChar char="§"/>
            </a:pPr>
            <a:r>
              <a:rPr lang="en-US" sz="1400" dirty="0">
                <a:latin typeface="Corbel" panose="020B0503020204020204" pitchFamily="34" charset="0"/>
              </a:rPr>
              <a:t>Did you ask the organizers what else they needed (training, resources, volunteers)?</a:t>
            </a:r>
          </a:p>
          <a:p>
            <a:pPr marL="285750" indent="-285750">
              <a:buFont typeface="Wingdings" panose="05000000000000000000" pitchFamily="2" charset="2"/>
              <a:buChar char="§"/>
            </a:pPr>
            <a:r>
              <a:rPr lang="en-US" sz="1400" dirty="0">
                <a:latin typeface="Corbel" panose="020B0503020204020204" pitchFamily="34" charset="0"/>
              </a:rPr>
              <a:t>Did you forward the list of attendees to the nominating committee?</a:t>
            </a:r>
          </a:p>
          <a:p>
            <a:pPr marL="285750" indent="-285750">
              <a:buFont typeface="Wingdings" panose="05000000000000000000" pitchFamily="2" charset="2"/>
              <a:buChar char="§"/>
            </a:pPr>
            <a:r>
              <a:rPr lang="en-US" sz="1400" dirty="0">
                <a:latin typeface="Corbel" panose="020B0503020204020204" pitchFamily="34" charset="0"/>
              </a:rPr>
              <a:t>Did you observe an area for training, mentoring or other areas of organizational growth?</a:t>
            </a:r>
          </a:p>
          <a:p>
            <a:pPr marL="285750" indent="-285750">
              <a:buFont typeface="Wingdings" panose="05000000000000000000" pitchFamily="2" charset="2"/>
              <a:buChar char="§"/>
            </a:pPr>
            <a:r>
              <a:rPr lang="en-US" sz="1400" dirty="0">
                <a:latin typeface="Corbel" panose="020B0503020204020204" pitchFamily="34" charset="0"/>
              </a:rPr>
              <a:t>Are there notes/records in place for the next leader for this event?</a:t>
            </a:r>
          </a:p>
          <a:p>
            <a:pPr marL="285750" indent="-285750">
              <a:buFont typeface="Wingdings" panose="05000000000000000000" pitchFamily="2" charset="2"/>
              <a:buChar char="§"/>
            </a:pPr>
            <a:r>
              <a:rPr lang="en-US" sz="1400" dirty="0">
                <a:latin typeface="Corbel" panose="020B0503020204020204" pitchFamily="34" charset="0"/>
              </a:rPr>
              <a:t>Did you follow up with anyone you invited?</a:t>
            </a:r>
          </a:p>
        </p:txBody>
      </p:sp>
      <p:sp>
        <p:nvSpPr>
          <p:cNvPr id="7" name="TextBox 6">
            <a:extLst>
              <a:ext uri="{FF2B5EF4-FFF2-40B4-BE49-F238E27FC236}">
                <a16:creationId xmlns:a16="http://schemas.microsoft.com/office/drawing/2014/main" id="{986429E0-700B-6EB6-F176-AD0555E90DD8}"/>
              </a:ext>
            </a:extLst>
          </p:cNvPr>
          <p:cNvSpPr txBox="1"/>
          <p:nvPr/>
        </p:nvSpPr>
        <p:spPr>
          <a:xfrm flipH="1">
            <a:off x="1064673" y="2769766"/>
            <a:ext cx="7041856" cy="1231106"/>
          </a:xfrm>
          <a:prstGeom prst="rect">
            <a:avLst/>
          </a:prstGeom>
          <a:solidFill>
            <a:schemeClr val="bg1"/>
          </a:solidFill>
          <a:ln w="19050">
            <a:solidFill>
              <a:schemeClr val="tx1"/>
            </a:solidFill>
          </a:ln>
        </p:spPr>
        <p:txBody>
          <a:bodyPr wrap="square" rtlCol="0">
            <a:spAutoFit/>
          </a:bodyPr>
          <a:lstStyle/>
          <a:p>
            <a:r>
              <a:rPr lang="en-US" b="1" dirty="0">
                <a:latin typeface="Corbel" panose="020B0503020204020204" pitchFamily="34" charset="0"/>
              </a:rPr>
              <a:t>At the Event</a:t>
            </a:r>
          </a:p>
          <a:p>
            <a:pPr marL="285750" indent="-285750">
              <a:buFont typeface="Wingdings" panose="05000000000000000000" pitchFamily="2" charset="2"/>
              <a:buChar char="§"/>
            </a:pPr>
            <a:r>
              <a:rPr lang="en-US" sz="1400" dirty="0">
                <a:latin typeface="Corbel" panose="020B0503020204020204" pitchFamily="34" charset="0"/>
              </a:rPr>
              <a:t>Can you highlight the personal value of being a League leader?</a:t>
            </a:r>
          </a:p>
          <a:p>
            <a:pPr marL="285750" indent="-285750">
              <a:buFont typeface="Wingdings" panose="05000000000000000000" pitchFamily="2" charset="2"/>
              <a:buChar char="§"/>
            </a:pPr>
            <a:r>
              <a:rPr lang="en-US" sz="1400" dirty="0">
                <a:latin typeface="Corbel" panose="020B0503020204020204" pitchFamily="34" charset="0"/>
              </a:rPr>
              <a:t>How can you acknowledge volunteers and leaders publicly?</a:t>
            </a:r>
          </a:p>
          <a:p>
            <a:pPr marL="285750" indent="-285750">
              <a:buFont typeface="Wingdings" panose="05000000000000000000" pitchFamily="2" charset="2"/>
              <a:buChar char="§"/>
            </a:pPr>
            <a:r>
              <a:rPr lang="en-US" sz="1400" dirty="0">
                <a:latin typeface="Corbel" panose="020B0503020204020204" pitchFamily="34" charset="0"/>
              </a:rPr>
              <a:t>Is there someone who can shadow those in charge of the event?</a:t>
            </a:r>
          </a:p>
          <a:p>
            <a:pPr marL="285750" indent="-285750">
              <a:buFont typeface="Wingdings" panose="05000000000000000000" pitchFamily="2" charset="2"/>
              <a:buChar char="§"/>
            </a:pPr>
            <a:r>
              <a:rPr lang="en-US" sz="1400" dirty="0">
                <a:latin typeface="Corbel" panose="020B0503020204020204" pitchFamily="34" charset="0"/>
              </a:rPr>
              <a:t>Did you note which League members attended and showed interest in the topic/program?</a:t>
            </a:r>
          </a:p>
        </p:txBody>
      </p:sp>
      <p:sp>
        <p:nvSpPr>
          <p:cNvPr id="8" name="TextBox 7">
            <a:extLst>
              <a:ext uri="{FF2B5EF4-FFF2-40B4-BE49-F238E27FC236}">
                <a16:creationId xmlns:a16="http://schemas.microsoft.com/office/drawing/2014/main" id="{8B34F9A5-295E-5E53-83C9-DC873AB549F7}"/>
              </a:ext>
            </a:extLst>
          </p:cNvPr>
          <p:cNvSpPr txBox="1"/>
          <p:nvPr/>
        </p:nvSpPr>
        <p:spPr>
          <a:xfrm>
            <a:off x="1375824" y="299175"/>
            <a:ext cx="6419557" cy="523220"/>
          </a:xfrm>
          <a:prstGeom prst="rect">
            <a:avLst/>
          </a:prstGeom>
          <a:solidFill>
            <a:schemeClr val="bg1"/>
          </a:solidFill>
          <a:ln w="190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rbel" panose="020B0503020204020204"/>
                <a:ea typeface="+mn-ea"/>
                <a:cs typeface="+mn-cs"/>
              </a:rPr>
              <a:t>DEVELOP LEADERS THROUGH EVENTS</a:t>
            </a:r>
          </a:p>
        </p:txBody>
      </p:sp>
      <p:sp>
        <p:nvSpPr>
          <p:cNvPr id="11" name="Footer Placeholder 10">
            <a:extLst>
              <a:ext uri="{FF2B5EF4-FFF2-40B4-BE49-F238E27FC236}">
                <a16:creationId xmlns:a16="http://schemas.microsoft.com/office/drawing/2014/main" id="{49F258B1-9697-DAAC-CED4-F3A7696EBC2D}"/>
              </a:ext>
            </a:extLst>
          </p:cNvPr>
          <p:cNvSpPr>
            <a:spLocks noGrp="1"/>
          </p:cNvSpPr>
          <p:nvPr>
            <p:ph type="ftr" sz="quarter" idx="11"/>
          </p:nvPr>
        </p:nvSpPr>
        <p:spPr/>
        <p:txBody>
          <a:bodyPr/>
          <a:lstStyle/>
          <a:p>
            <a:r>
              <a:rPr lang="en-US" b="1" dirty="0">
                <a:solidFill>
                  <a:schemeClr val="tx1"/>
                </a:solidFill>
              </a:rPr>
              <a:t>How and Why Not to Do it All, LLSC Workshop, March 2024</a:t>
            </a:r>
          </a:p>
        </p:txBody>
      </p:sp>
      <p:pic>
        <p:nvPicPr>
          <p:cNvPr id="12" name="Picture 11">
            <a:extLst>
              <a:ext uri="{FF2B5EF4-FFF2-40B4-BE49-F238E27FC236}">
                <a16:creationId xmlns:a16="http://schemas.microsoft.com/office/drawing/2014/main" id="{6DC1D33A-94A7-1588-7D43-3381AF89E28C}"/>
              </a:ext>
            </a:extLst>
          </p:cNvPr>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1132" t="20902" r="9349" b="37873"/>
          <a:stretch/>
        </p:blipFill>
        <p:spPr>
          <a:xfrm>
            <a:off x="206256" y="6452911"/>
            <a:ext cx="401570" cy="282892"/>
          </a:xfrm>
          <a:prstGeom prst="rect">
            <a:avLst/>
          </a:prstGeom>
        </p:spPr>
      </p:pic>
    </p:spTree>
    <p:extLst>
      <p:ext uri="{BB962C8B-B14F-4D97-AF65-F5344CB8AC3E}">
        <p14:creationId xmlns:p14="http://schemas.microsoft.com/office/powerpoint/2010/main" val="3333672517"/>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68D93F991E64E913018B0D25C60ED" ma:contentTypeVersion="15" ma:contentTypeDescription="Create a new document." ma:contentTypeScope="" ma:versionID="3b42001127f4f885a4fc3c235357e629">
  <xsd:schema xmlns:xsd="http://www.w3.org/2001/XMLSchema" xmlns:xs="http://www.w3.org/2001/XMLSchema" xmlns:p="http://schemas.microsoft.com/office/2006/metadata/properties" xmlns:ns2="ca5ab5ed-2189-4d30-a6e8-dcd13b3c0bec" xmlns:ns3="e6142bc9-971f-4f97-b8dc-6865e019fa84" targetNamespace="http://schemas.microsoft.com/office/2006/metadata/properties" ma:root="true" ma:fieldsID="e7fde88ecfa042929df8eccba74704ab" ns2:_="" ns3:_="">
    <xsd:import namespace="ca5ab5ed-2189-4d30-a6e8-dcd13b3c0bec"/>
    <xsd:import namespace="e6142bc9-971f-4f97-b8dc-6865e019fa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ab5ed-2189-4d30-a6e8-dcd13b3c0b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da37dec-c383-4e00-9424-57d717abc99f}" ma:internalName="TaxCatchAll" ma:showField="CatchAllData" ma:web="ca5ab5ed-2189-4d30-a6e8-dcd13b3c0b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142bc9-971f-4f97-b8dc-6865e019fa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0dac240-58f9-493b-aa79-d65cb6cc1cf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19E0F-9FB1-4793-B03F-8C77B4ED9CDC}"/>
</file>

<file path=customXml/itemProps2.xml><?xml version="1.0" encoding="utf-8"?>
<ds:datastoreItem xmlns:ds="http://schemas.openxmlformats.org/officeDocument/2006/customXml" ds:itemID="{C3F4E8DA-6BDE-4D36-8352-C6BC56DEF6A4}"/>
</file>

<file path=docProps/app.xml><?xml version="1.0" encoding="utf-8"?>
<Properties xmlns="http://schemas.openxmlformats.org/officeDocument/2006/extended-properties" xmlns:vt="http://schemas.openxmlformats.org/officeDocument/2006/docPropsVTypes">
  <Template>Retrospect</Template>
  <TotalTime>107</TotalTime>
  <Words>802</Words>
  <Application>Microsoft Office PowerPoint</Application>
  <PresentationFormat>On-screen Show (4:3)</PresentationFormat>
  <Paragraphs>61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Calibri Light</vt:lpstr>
      <vt:lpstr>Corbel</vt:lpstr>
      <vt:lpstr>Wingdings</vt:lpstr>
      <vt:lpstr>Retrospect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RR</dc:creator>
  <cp:lastModifiedBy>Joy RR</cp:lastModifiedBy>
  <cp:revision>11</cp:revision>
  <dcterms:created xsi:type="dcterms:W3CDTF">2024-02-15T20:04:40Z</dcterms:created>
  <dcterms:modified xsi:type="dcterms:W3CDTF">2024-02-15T22:24:19Z</dcterms:modified>
</cp:coreProperties>
</file>